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85" r:id="rId3"/>
    <p:sldId id="289" r:id="rId4"/>
    <p:sldId id="287" r:id="rId5"/>
    <p:sldId id="288" r:id="rId6"/>
    <p:sldId id="290" r:id="rId7"/>
    <p:sldId id="291" r:id="rId8"/>
    <p:sldId id="292" r:id="rId9"/>
    <p:sldId id="293" r:id="rId10"/>
    <p:sldId id="278" r:id="rId11"/>
    <p:sldId id="294" r:id="rId12"/>
    <p:sldId id="280" r:id="rId13"/>
    <p:sldId id="295" r:id="rId14"/>
    <p:sldId id="296" r:id="rId15"/>
    <p:sldId id="277" r:id="rId16"/>
    <p:sldId id="260" r:id="rId17"/>
    <p:sldId id="268" r:id="rId18"/>
    <p:sldId id="269" r:id="rId19"/>
    <p:sldId id="261" r:id="rId20"/>
    <p:sldId id="265" r:id="rId21"/>
    <p:sldId id="266" r:id="rId22"/>
    <p:sldId id="267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47" autoAdjust="0"/>
  </p:normalViewPr>
  <p:slideViewPr>
    <p:cSldViewPr>
      <p:cViewPr>
        <p:scale>
          <a:sx n="75" d="100"/>
          <a:sy n="75" d="100"/>
        </p:scale>
        <p:origin x="-470" y="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89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9AA14D5-88A3-4838-A9ED-882EBB739CD3}" type="datetimeFigureOut">
              <a:rPr lang="en-US"/>
              <a:pPr>
                <a:defRPr/>
              </a:pPr>
              <a:t>6/15/2015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D88569C-70A5-4D0C-895E-EFA25245AB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0693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4100435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581717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Rectangle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6" name="Rectangle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7" name="Rectangle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0" name="Straight Connector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1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2" name="Straight Connector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3" name="Straight Connector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4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5" name="Straight Connector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6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17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18" name="Oval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19" name="Oval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20" name="Oval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21" name="Oval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30A04-B515-488F-8B4E-0D7CF48FF7B6}" type="datetimeFigureOut">
              <a:rPr lang="en-US"/>
              <a:pPr>
                <a:defRPr/>
              </a:pPr>
              <a:t>6/15/2015</a:t>
            </a:fld>
            <a:endParaRPr lang="en-US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42AEB5-3DE7-42E1-B7A9-98D1114008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25A7B-4E9C-4B9B-AE9B-9EBB728F4F54}" type="datetimeFigureOut">
              <a:rPr lang="en-US"/>
              <a:pPr>
                <a:defRPr/>
              </a:pPr>
              <a:t>6/15/2015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75516-90CE-467E-A4A1-8793999062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4257D-9166-4ECB-A357-0A3E0B07A664}" type="datetimeFigureOut">
              <a:rPr lang="en-US"/>
              <a:pPr>
                <a:defRPr/>
              </a:pPr>
              <a:t>6/15/2015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7C9AE-2BD4-40A0-A39D-4154F91695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789137B-F40B-4890-9154-4F6E77A4F631}" type="datetimeFigureOut">
              <a:rPr lang="en-US"/>
              <a:pPr>
                <a:defRPr/>
              </a:pPr>
              <a:t>6/15/2015</a:t>
            </a:fld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0C4E4EA-C2DF-4F35-91B6-69DED687D7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Rectangle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6" name="Rectangle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7" name="Rectangle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8" name="Straight Connector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9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0" name="Straight Connector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1" name="Straight Connector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2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3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14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15" name="Oval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16" name="Oval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17" name="Oval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18" name="Oval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19" name="Straight Connector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DF27F-92AA-4AD8-83CD-6256F7D9194D}" type="datetimeFigureOut">
              <a:rPr lang="en-US"/>
              <a:pPr>
                <a:defRPr/>
              </a:pPr>
              <a:t>6/15/2015</a:t>
            </a:fld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2FB26-77C6-4D49-8F24-5CEF5037B3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CF923-EB98-461E-804C-DA7888C115F5}" type="datetimeFigureOut">
              <a:rPr lang="en-US"/>
              <a:pPr>
                <a:defRPr/>
              </a:pPr>
              <a:t>6/15/2015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A19D4-324E-472F-88A4-1B59475CE3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94823-C0D1-4DDF-9427-B21B08881A99}" type="datetimeFigureOut">
              <a:rPr lang="en-US"/>
              <a:pPr>
                <a:defRPr/>
              </a:pPr>
              <a:t>6/15/2015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5AF3C-5D0B-470A-BBEA-3418CCB3F7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EC4198D-4102-40D2-81F4-4D539BB4909D}" type="datetimeFigureOut">
              <a:rPr lang="en-US"/>
              <a:pPr>
                <a:defRPr/>
              </a:pPr>
              <a:t>6/15/2015</a:t>
            </a:fld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C6A528F-24CE-49C2-B8F4-16AD2EEDD0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3B943-045C-4FF5-8954-9CC05D0FA999}" type="datetimeFigureOut">
              <a:rPr lang="en-US"/>
              <a:pPr>
                <a:defRPr/>
              </a:pPr>
              <a:t>6/15/2015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5DD6B-2800-419E-B7CE-6909F05A69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>
              <a:latin typeface="+mn-lt"/>
              <a:ea typeface="+mn-ea"/>
            </a:endParaRPr>
          </a:p>
        </p:txBody>
      </p:sp>
      <p:sp>
        <p:nvSpPr>
          <p:cNvPr id="6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>
              <a:latin typeface="+mn-lt"/>
              <a:ea typeface="+mn-ea"/>
            </a:endParaRPr>
          </a:p>
        </p:txBody>
      </p:sp>
      <p:sp>
        <p:nvSpPr>
          <p:cNvPr id="7" name="Straight Connector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>
              <a:latin typeface="+mn-lt"/>
              <a:ea typeface="+mn-ea"/>
            </a:endParaRPr>
          </a:p>
        </p:txBody>
      </p:sp>
      <p:sp>
        <p:nvSpPr>
          <p:cNvPr id="8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9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0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1" name="Oval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3AAD570-002A-4092-B83B-81AE356F2E0B}" type="datetimeFigureOut">
              <a:rPr lang="en-US"/>
              <a:pPr>
                <a:defRPr/>
              </a:pPr>
              <a:t>6/15/2015</a:t>
            </a:fld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FB90700-65F9-4AEE-B55E-6A98EC20B4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6" name="Oval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7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8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9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0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>
              <a:latin typeface="+mn-lt"/>
              <a:ea typeface="+mn-ea"/>
            </a:endParaRPr>
          </a:p>
        </p:txBody>
      </p:sp>
      <p:sp>
        <p:nvSpPr>
          <p:cNvPr id="11" name="Straight Connector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E841B96-4D13-4D78-9F61-42C3DA16EA0C}" type="datetimeFigureOut">
              <a:rPr lang="en-US"/>
              <a:pPr>
                <a:defRPr/>
              </a:pPr>
              <a:t>6/15/2015</a:t>
            </a:fld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C26C311-4865-49C4-BAAB-863CE8426A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>
              <a:latin typeface="+mn-lt"/>
              <a:ea typeface="+mn-ea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FAD2F9D-73F1-48A8-9375-AB96DAE7E947}" type="datetimeFigureOut">
              <a:rPr lang="en-US"/>
              <a:pPr>
                <a:defRPr/>
              </a:pPr>
              <a:t>6/15/2015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4A22B0C-A0D3-48AB-8280-C38790463D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0" r:id="rId5"/>
    <p:sldLayoutId id="2147483675" r:id="rId6"/>
    <p:sldLayoutId id="2147483669" r:id="rId7"/>
    <p:sldLayoutId id="2147483676" r:id="rId8"/>
    <p:sldLayoutId id="2147483677" r:id="rId9"/>
    <p:sldLayoutId id="2147483668" r:id="rId10"/>
    <p:sldLayoutId id="214748366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A2355B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D8AFB9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D2B8DA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968375"/>
            <a:ext cx="7000875" cy="1382713"/>
          </a:xfrm>
        </p:spPr>
        <p:txBody>
          <a:bodyPr>
            <a:normAutofit fontScale="90000"/>
          </a:bodyPr>
          <a:lstStyle/>
          <a:p>
            <a:pPr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zh-TW" altLang="en-US" sz="3600" dirty="0">
                <a:latin typeface="Arial Narrow" pitchFamily="34" charset="0"/>
              </a:rPr>
              <a:t>愛的奇蹟</a:t>
            </a:r>
            <a:r>
              <a:rPr lang="zh-TW" altLang="en-US" sz="36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™</a:t>
            </a:r>
            <a:r>
              <a:rPr lang="en-US" altLang="zh-TW" sz="36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6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600" dirty="0">
                <a:latin typeface="Arial Narrow" pitchFamily="34" charset="0"/>
              </a:rPr>
              <a:t>兒童多維素粉末</a:t>
            </a:r>
            <a:endParaRPr lang="en-US" sz="3600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2600325"/>
            <a:ext cx="6172200" cy="6858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800" b="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DNA </a:t>
            </a:r>
            <a:r>
              <a:rPr lang="en-US" sz="2800" b="0" dirty="0" smtClean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Miracles® Multivitamin</a:t>
            </a:r>
            <a:endParaRPr lang="en-US" sz="2800" b="0" dirty="0">
              <a:solidFill>
                <a:schemeClr val="bg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4339" name="Picture 7" descr="markettaiwan-1354515724_600.jpg"/>
          <p:cNvPicPr>
            <a:picLocks noChangeAspect="1"/>
          </p:cNvPicPr>
          <p:nvPr/>
        </p:nvPicPr>
        <p:blipFill>
          <a:blip r:embed="rId2"/>
          <a:srcRect l="1305" t="27391" b="30870"/>
          <a:stretch>
            <a:fillRect/>
          </a:stretch>
        </p:blipFill>
        <p:spPr bwMode="auto">
          <a:xfrm>
            <a:off x="2133600" y="6013450"/>
            <a:ext cx="1524000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3771900" y="6048375"/>
            <a:ext cx="3810000" cy="609600"/>
          </a:xfrm>
          <a:prstGeom prst="rect">
            <a:avLst/>
          </a:prstGeom>
        </p:spPr>
        <p:txBody>
          <a:bodyPr>
            <a:norm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lnSpc>
                <a:spcPct val="80000"/>
              </a:lnSpc>
              <a:spcAft>
                <a:spcPts val="0"/>
              </a:spcAft>
              <a:buClr>
                <a:srgbClr val="4F81BD"/>
              </a:buClr>
              <a:buFontTx/>
              <a:buNone/>
              <a:defRPr/>
            </a:pPr>
            <a:r>
              <a:rPr lang="zh-TW" altLang="en-US" sz="1800" baseline="300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©</a:t>
            </a:r>
            <a:r>
              <a:rPr lang="zh-TW" altLang="en-US" sz="18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 </a:t>
            </a:r>
            <a:r>
              <a:rPr lang="en-US" altLang="zh-TW" sz="18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2015 </a:t>
            </a:r>
            <a:r>
              <a:rPr lang="zh-CN" altLang="en-US" sz="18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美安臺灣公司版權所有</a:t>
            </a:r>
            <a:endParaRPr lang="en-US" altLang="zh-CN" sz="1800" dirty="0" smtClean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marL="0" indent="0" algn="ctr" fontAlgn="auto">
              <a:lnSpc>
                <a:spcPct val="80000"/>
              </a:lnSpc>
              <a:spcAft>
                <a:spcPts val="0"/>
              </a:spcAft>
              <a:buClr>
                <a:srgbClr val="4F81BD"/>
              </a:buClr>
              <a:buFontTx/>
              <a:buNone/>
              <a:defRPr/>
            </a:pPr>
            <a:r>
              <a:rPr lang="zh-TW" altLang="en-US" sz="18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僅</a:t>
            </a:r>
            <a:r>
              <a:rPr lang="zh-TW" altLang="en-US" sz="1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供內部教育訓練使用</a:t>
            </a:r>
            <a:endParaRPr lang="en-US" altLang="zh-TW" sz="1800" dirty="0" smtClean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marL="0" indent="0" algn="ctr" fontAlgn="auto">
              <a:lnSpc>
                <a:spcPct val="80000"/>
              </a:lnSpc>
              <a:spcAft>
                <a:spcPts val="0"/>
              </a:spcAft>
              <a:buClr>
                <a:srgbClr val="4F81BD"/>
              </a:buClr>
              <a:buFontTx/>
              <a:buNone/>
              <a:defRPr/>
            </a:pPr>
            <a:endParaRPr lang="zh-TW" altLang="en-US" sz="1800" dirty="0">
              <a:solidFill>
                <a:prstClr val="blac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</p:txBody>
      </p:sp>
      <p:pic>
        <p:nvPicPr>
          <p:cNvPr id="14341" name="Picture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10500" y="228600"/>
            <a:ext cx="1028700" cy="148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ctrTitle" idx="4294967295"/>
          </p:nvPr>
        </p:nvSpPr>
        <p:spPr bwMode="auto">
          <a:xfrm>
            <a:off x="1905000" y="1981200"/>
            <a:ext cx="7772400" cy="1920875"/>
          </a:xfrm>
        </p:spPr>
        <p:txBody>
          <a:bodyPr vert="horz" anchor="b">
            <a:normAutofit/>
          </a:bodyPr>
          <a:lstStyle/>
          <a:p>
            <a:r>
              <a:rPr lang="zh-TW" altLang="en-US" b="1" dirty="0"/>
              <a:t>維生素與礦物質不足會有什麼影響</a:t>
            </a:r>
            <a:r>
              <a:rPr lang="en-US" altLang="zh-TW" b="1" dirty="0"/>
              <a:t>?</a:t>
            </a:r>
            <a:br>
              <a:rPr lang="en-US" altLang="zh-TW" b="1" dirty="0"/>
            </a:br>
            <a:endParaRPr lang="en-US" altLang="zh-TW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新陳代謝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構成人體的基本單位</a:t>
            </a:r>
            <a:r>
              <a:rPr lang="en-US" altLang="zh-TW" dirty="0"/>
              <a:t>----</a:t>
            </a:r>
            <a:r>
              <a:rPr lang="zh-TW" altLang="en-US" dirty="0"/>
              <a:t>細胞</a:t>
            </a:r>
          </a:p>
          <a:p>
            <a:r>
              <a:rPr lang="zh-TW" altLang="en-US" dirty="0"/>
              <a:t>人體大約有</a:t>
            </a:r>
            <a:r>
              <a:rPr lang="en-US" altLang="zh-TW" dirty="0"/>
              <a:t>100</a:t>
            </a:r>
            <a:r>
              <a:rPr lang="zh-TW" altLang="en-US" dirty="0"/>
              <a:t>兆個細胞</a:t>
            </a:r>
          </a:p>
          <a:p>
            <a:r>
              <a:rPr lang="zh-TW" altLang="en-US" b="1" dirty="0">
                <a:solidFill>
                  <a:schemeClr val="tx2">
                    <a:lumMod val="75000"/>
                  </a:schemeClr>
                </a:solidFill>
              </a:rPr>
              <a:t>每個細胞不停的製造新的物質並分解舊的物質</a:t>
            </a:r>
            <a:r>
              <a:rPr lang="en-US" altLang="zh-TW" b="1" dirty="0">
                <a:solidFill>
                  <a:schemeClr val="tx2">
                    <a:lumMod val="75000"/>
                  </a:schemeClr>
                </a:solidFill>
              </a:rPr>
              <a:t>-----</a:t>
            </a:r>
            <a:r>
              <a:rPr lang="zh-TW" altLang="en-US" b="1" dirty="0">
                <a:solidFill>
                  <a:schemeClr val="tx2">
                    <a:lumMod val="75000"/>
                  </a:schemeClr>
                </a:solidFill>
              </a:rPr>
              <a:t>新陳代謝，細胞進行新陳代謝需要不斷的能量供應</a:t>
            </a:r>
          </a:p>
          <a:p>
            <a:r>
              <a:rPr lang="zh-TW" altLang="en-US" dirty="0"/>
              <a:t>故將食物中的能量釋放出來，使細胞獲得能量是維持生命最基本的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749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zh-TW" altLang="en-US" b="1" dirty="0"/>
              <a:t>維生素與礦物質使人體能獲得食物中的能量</a:t>
            </a:r>
          </a:p>
        </p:txBody>
      </p:sp>
      <p:sp>
        <p:nvSpPr>
          <p:cNvPr id="45059" name="Rectangle 4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TW" altLang="en-US" smtClean="0"/>
          </a:p>
        </p:txBody>
      </p:sp>
      <p:grpSp>
        <p:nvGrpSpPr>
          <p:cNvPr id="45060" name="Group 6"/>
          <p:cNvGrpSpPr>
            <a:grpSpLocks/>
          </p:cNvGrpSpPr>
          <p:nvPr/>
        </p:nvGrpSpPr>
        <p:grpSpPr bwMode="auto">
          <a:xfrm>
            <a:off x="454025" y="1341438"/>
            <a:ext cx="8353425" cy="5414962"/>
            <a:chOff x="226" y="709"/>
            <a:chExt cx="5262" cy="2996"/>
          </a:xfrm>
        </p:grpSpPr>
        <p:pic>
          <p:nvPicPr>
            <p:cNvPr id="45061" name="Picture 4" descr="132-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26" y="709"/>
              <a:ext cx="5262" cy="2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5062" name="Text Box 5"/>
            <p:cNvSpPr txBox="1">
              <a:spLocks noChangeArrowheads="1"/>
            </p:cNvSpPr>
            <p:nvPr/>
          </p:nvSpPr>
          <p:spPr bwMode="auto">
            <a:xfrm>
              <a:off x="249" y="3475"/>
              <a:ext cx="5216" cy="203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zh-TW" altLang="en-US" b="1">
                  <a:solidFill>
                    <a:srgbClr val="000000"/>
                  </a:solidFill>
                  <a:ea typeface="標楷體" pitchFamily="65" charset="-120"/>
                </a:rPr>
                <a:t>透視營養學  蕭寧馨編譯  藝軒出版</a:t>
              </a:r>
            </a:p>
          </p:txBody>
        </p:sp>
      </p:grpSp>
      <p:sp>
        <p:nvSpPr>
          <p:cNvPr id="45063" name="Oval 7"/>
          <p:cNvSpPr>
            <a:spLocks noChangeArrowheads="1"/>
          </p:cNvSpPr>
          <p:nvPr/>
        </p:nvSpPr>
        <p:spPr bwMode="auto">
          <a:xfrm>
            <a:off x="4125913" y="5300663"/>
            <a:ext cx="1009650" cy="431800"/>
          </a:xfrm>
          <a:prstGeom prst="ellips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rgbClr val="FFFFFF"/>
              </a:solidFill>
            </a:endParaRPr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3763963" y="1439863"/>
            <a:ext cx="641350" cy="366712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>
                <a:solidFill>
                  <a:srgbClr val="000000"/>
                </a:solidFill>
                <a:ea typeface="標楷體" pitchFamily="65" charset="-120"/>
              </a:rPr>
              <a:t>脂質</a:t>
            </a:r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3259138" y="2227263"/>
            <a:ext cx="1555750" cy="366712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>
                <a:solidFill>
                  <a:srgbClr val="000000"/>
                </a:solidFill>
                <a:ea typeface="標楷體" pitchFamily="65" charset="-120"/>
              </a:rPr>
              <a:t>脂肪酸與甘油</a:t>
            </a:r>
          </a:p>
        </p:txBody>
      </p:sp>
      <p:sp>
        <p:nvSpPr>
          <p:cNvPr id="45066" name="Text Box 10"/>
          <p:cNvSpPr txBox="1">
            <a:spLocks noChangeArrowheads="1"/>
          </p:cNvSpPr>
          <p:nvPr/>
        </p:nvSpPr>
        <p:spPr bwMode="auto">
          <a:xfrm>
            <a:off x="3767138" y="1452563"/>
            <a:ext cx="641350" cy="366712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>
                <a:solidFill>
                  <a:srgbClr val="000000"/>
                </a:solidFill>
                <a:ea typeface="標楷體" pitchFamily="65" charset="-120"/>
              </a:rPr>
              <a:t>脂質</a:t>
            </a:r>
          </a:p>
        </p:txBody>
      </p:sp>
      <p:sp>
        <p:nvSpPr>
          <p:cNvPr id="45067" name="Text Box 11"/>
          <p:cNvSpPr txBox="1">
            <a:spLocks noChangeArrowheads="1"/>
          </p:cNvSpPr>
          <p:nvPr/>
        </p:nvSpPr>
        <p:spPr bwMode="auto">
          <a:xfrm>
            <a:off x="3262313" y="2225675"/>
            <a:ext cx="1555750" cy="366713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>
                <a:solidFill>
                  <a:srgbClr val="000000"/>
                </a:solidFill>
                <a:ea typeface="標楷體" pitchFamily="65" charset="-120"/>
              </a:rPr>
              <a:t>脂肪酸與甘油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新陳代謝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所以，維生素與礦物質不足細胞就無法得到能量，</a:t>
            </a:r>
            <a:r>
              <a:rPr lang="zh-TW" altLang="en-US" b="1" dirty="0">
                <a:solidFill>
                  <a:schemeClr val="tx2">
                    <a:lumMod val="75000"/>
                  </a:schemeClr>
                </a:solidFill>
              </a:rPr>
              <a:t>細胞的新陳代謝無法進行，即新的物質無法合成，舊的物質無法分解而囤積在體內</a:t>
            </a:r>
            <a:r>
              <a:rPr lang="zh-TW" altLang="en-US" b="1" dirty="0" smtClean="0">
                <a:solidFill>
                  <a:schemeClr val="tx2">
                    <a:lumMod val="75000"/>
                  </a:schemeClr>
                </a:solidFill>
              </a:rPr>
              <a:t>。</a:t>
            </a:r>
            <a:endParaRPr lang="en-US" altLang="zh-TW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zh-TW" altLang="en-US" dirty="0" smtClean="0"/>
              <a:t>結果</a:t>
            </a:r>
            <a:r>
              <a:rPr lang="zh-TW" altLang="en-US" dirty="0"/>
              <a:t>就會產生許多的不適</a:t>
            </a:r>
            <a:r>
              <a:rPr lang="en-US" altLang="zh-TW" dirty="0"/>
              <a:t>-----</a:t>
            </a:r>
            <a:r>
              <a:rPr lang="zh-TW" altLang="en-US" dirty="0"/>
              <a:t>可能表現在身體各個部位，例如皮膚、頭髮 、指甲 、眼睛 、腸胃、精神狀態等。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0353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生化反應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生命的維持乃是一連串的化學反應</a:t>
            </a:r>
          </a:p>
          <a:p>
            <a:r>
              <a:rPr lang="en-US" altLang="zh-TW" dirty="0" smtClean="0"/>
              <a:t>A</a:t>
            </a:r>
            <a:r>
              <a:rPr lang="zh-TW" altLang="en-US" dirty="0"/>
              <a:t>生命的維持乃是一連串的化學反應</a:t>
            </a:r>
          </a:p>
          <a:p>
            <a:r>
              <a:rPr lang="en-US" altLang="zh-TW" dirty="0"/>
              <a:t>A  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→</a:t>
            </a:r>
            <a:r>
              <a:rPr lang="en-US" altLang="zh-TW" dirty="0" smtClean="0"/>
              <a:t> B 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→</a:t>
            </a:r>
            <a:r>
              <a:rPr lang="en-US" altLang="zh-TW" dirty="0" smtClean="0"/>
              <a:t> C  </a:t>
            </a:r>
            <a:r>
              <a:rPr lang="en-US" altLang="zh-TW" dirty="0" smtClean="0">
                <a:latin typeface="新細明體" panose="02020500000000000000" pitchFamily="18" charset="-120"/>
              </a:rPr>
              <a:t>→</a:t>
            </a:r>
            <a:r>
              <a:rPr lang="en-US" altLang="zh-TW" dirty="0" smtClean="0"/>
              <a:t> </a:t>
            </a:r>
            <a:r>
              <a:rPr lang="en-US" altLang="zh-TW" dirty="0"/>
              <a:t>D→ → → → </a:t>
            </a:r>
            <a:r>
              <a:rPr lang="zh-TW" altLang="en-US" dirty="0"/>
              <a:t>目標</a:t>
            </a:r>
            <a:r>
              <a:rPr lang="zh-TW" altLang="en-US" dirty="0" smtClean="0"/>
              <a:t>產物，都需要酵素</a:t>
            </a:r>
            <a:endParaRPr lang="zh-TW" altLang="en-US" dirty="0"/>
          </a:p>
          <a:p>
            <a:endParaRPr lang="zh-TW" altLang="en-US" dirty="0"/>
          </a:p>
          <a:p>
            <a:r>
              <a:rPr lang="zh-TW" altLang="en-US" dirty="0"/>
              <a:t>酵素</a:t>
            </a:r>
            <a:r>
              <a:rPr lang="en-US" altLang="zh-TW" dirty="0"/>
              <a:t>:</a:t>
            </a:r>
          </a:p>
          <a:p>
            <a:r>
              <a:rPr lang="zh-TW" altLang="en-US" dirty="0"/>
              <a:t>主要由蛋白質所構成</a:t>
            </a:r>
          </a:p>
          <a:p>
            <a:r>
              <a:rPr lang="zh-TW" altLang="en-US" dirty="0"/>
              <a:t>有些含有礦物質</a:t>
            </a:r>
            <a:r>
              <a:rPr lang="en-US" altLang="zh-TW" dirty="0"/>
              <a:t>:</a:t>
            </a:r>
            <a:r>
              <a:rPr lang="zh-TW" altLang="en-US" dirty="0"/>
              <a:t>例如</a:t>
            </a:r>
            <a:r>
              <a:rPr lang="en-US" altLang="zh-TW" dirty="0"/>
              <a:t>SOD</a:t>
            </a:r>
            <a:r>
              <a:rPr lang="zh-TW" altLang="en-US" dirty="0"/>
              <a:t>含有銅、鋅、錳， 麩胱甘肽含有硒</a:t>
            </a:r>
          </a:p>
          <a:p>
            <a:r>
              <a:rPr lang="zh-TW" altLang="en-US" b="1" dirty="0">
                <a:solidFill>
                  <a:schemeClr val="tx2">
                    <a:lumMod val="75000"/>
                  </a:schemeClr>
                </a:solidFill>
              </a:rPr>
              <a:t>許多酵素本身沒有活性，須與維生素</a:t>
            </a:r>
            <a:r>
              <a:rPr lang="en-US" altLang="zh-TW" b="1" dirty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zh-TW" altLang="en-US" b="1" dirty="0">
                <a:solidFill>
                  <a:schemeClr val="tx2">
                    <a:lumMod val="75000"/>
                  </a:schemeClr>
                </a:solidFill>
              </a:rPr>
              <a:t>輔酵素</a:t>
            </a:r>
            <a:r>
              <a:rPr lang="en-US" altLang="zh-TW" b="1" dirty="0">
                <a:solidFill>
                  <a:schemeClr val="tx2">
                    <a:lumMod val="75000"/>
                  </a:schemeClr>
                </a:solidFill>
              </a:rPr>
              <a:t>)</a:t>
            </a:r>
            <a:r>
              <a:rPr lang="zh-TW" altLang="en-US" b="1" dirty="0">
                <a:solidFill>
                  <a:schemeClr val="tx2">
                    <a:lumMod val="75000"/>
                  </a:schemeClr>
                </a:solidFill>
              </a:rPr>
              <a:t>結合後，並在礦物質</a:t>
            </a:r>
            <a:r>
              <a:rPr lang="en-US" altLang="zh-TW" b="1" dirty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zh-TW" altLang="en-US" b="1" dirty="0">
                <a:solidFill>
                  <a:schemeClr val="tx2">
                    <a:lumMod val="75000"/>
                  </a:schemeClr>
                </a:solidFill>
              </a:rPr>
              <a:t>輔因子</a:t>
            </a:r>
            <a:r>
              <a:rPr lang="en-US" altLang="zh-TW" b="1" dirty="0">
                <a:solidFill>
                  <a:schemeClr val="tx2">
                    <a:lumMod val="75000"/>
                  </a:schemeClr>
                </a:solidFill>
              </a:rPr>
              <a:t>)</a:t>
            </a:r>
            <a:r>
              <a:rPr lang="zh-TW" altLang="en-US" b="1" dirty="0">
                <a:solidFill>
                  <a:schemeClr val="tx2">
                    <a:lumMod val="75000"/>
                  </a:schemeClr>
                </a:solidFill>
              </a:rPr>
              <a:t>的協助下才能有</a:t>
            </a:r>
            <a:r>
              <a:rPr lang="zh-TW" altLang="en-US" b="1" dirty="0" smtClean="0">
                <a:solidFill>
                  <a:schemeClr val="tx2">
                    <a:lumMod val="75000"/>
                  </a:schemeClr>
                </a:solidFill>
              </a:rPr>
              <a:t>活性</a:t>
            </a:r>
            <a:endParaRPr lang="zh-TW" alt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15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b="1" cap="none" smtClean="0"/>
              <a:t>補充兒童維生素真的有幫助嗎</a:t>
            </a:r>
            <a:r>
              <a:rPr lang="en-US" altLang="zh-TW" b="1" cap="none" smtClean="0"/>
              <a:t>?</a:t>
            </a:r>
          </a:p>
        </p:txBody>
      </p:sp>
      <p:sp>
        <p:nvSpPr>
          <p:cNvPr id="3993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zh-TW" altLang="en-US" b="1" dirty="0" smtClean="0">
                <a:latin typeface="+mj-ea"/>
                <a:ea typeface="+mj-ea"/>
              </a:rPr>
              <a:t>根據</a:t>
            </a:r>
            <a:r>
              <a:rPr lang="en-US" altLang="zh-TW" b="1" dirty="0" smtClean="0">
                <a:latin typeface="+mj-ea"/>
                <a:ea typeface="+mj-ea"/>
              </a:rPr>
              <a:t>2001~2002</a:t>
            </a:r>
            <a:r>
              <a:rPr lang="zh-TW" altLang="en-US" b="1" dirty="0" smtClean="0">
                <a:latin typeface="+mj-ea"/>
                <a:ea typeface="+mj-ea"/>
              </a:rPr>
              <a:t>衛生署調查</a:t>
            </a:r>
            <a:r>
              <a:rPr lang="en-US" altLang="zh-TW" b="1" dirty="0" smtClean="0">
                <a:latin typeface="+mj-ea"/>
                <a:ea typeface="+mj-ea"/>
              </a:rPr>
              <a:t>(</a:t>
            </a:r>
            <a:r>
              <a:rPr lang="zh-TW" altLang="en-US" b="1" dirty="0" smtClean="0">
                <a:latin typeface="+mj-ea"/>
                <a:ea typeface="+mj-ea"/>
              </a:rPr>
              <a:t>台灣國小學童服用膳食補充品的狀況分析</a:t>
            </a:r>
            <a:r>
              <a:rPr lang="zh-TW" altLang="zh-TW" b="1" dirty="0" smtClean="0">
                <a:latin typeface="+mj-ea"/>
                <a:ea typeface="+mj-ea"/>
              </a:rPr>
              <a:t>)</a:t>
            </a:r>
            <a:r>
              <a:rPr lang="zh-TW" altLang="en-US" b="1" dirty="0" smtClean="0">
                <a:latin typeface="+mj-ea"/>
                <a:ea typeface="+mj-ea"/>
              </a:rPr>
              <a:t>結果顯示</a:t>
            </a:r>
            <a:r>
              <a:rPr lang="en-US" altLang="zh-TW" b="1" dirty="0" smtClean="0">
                <a:latin typeface="+mj-ea"/>
                <a:ea typeface="+mj-ea"/>
              </a:rPr>
              <a:t>:</a:t>
            </a:r>
          </a:p>
          <a:p>
            <a:pPr eaLnBrk="1" hangingPunct="1">
              <a:buFontTx/>
              <a:buChar char="•"/>
            </a:pPr>
            <a:r>
              <a:rPr lang="zh-TW" altLang="en-US" dirty="0" smtClean="0">
                <a:latin typeface="+mj-ea"/>
                <a:ea typeface="+mj-ea"/>
              </a:rPr>
              <a:t>父母親的教育程度越高與全家每月收入越高，學童服用膳食補充品的比例也越高</a:t>
            </a:r>
          </a:p>
          <a:p>
            <a:pPr eaLnBrk="1" hangingPunct="1">
              <a:buFontTx/>
              <a:buChar char="•"/>
            </a:pPr>
            <a:r>
              <a:rPr lang="zh-TW" altLang="en-US" dirty="0" smtClean="0">
                <a:latin typeface="+mj-ea"/>
                <a:ea typeface="+mj-ea"/>
              </a:rPr>
              <a:t>在服用膳食補充品的族群中，以「維生素類」或「維生素與礦物質類」的使用比例最高</a:t>
            </a:r>
          </a:p>
          <a:p>
            <a:pPr eaLnBrk="1" hangingPunct="1">
              <a:buFontTx/>
              <a:buChar char="•"/>
            </a:pPr>
            <a:r>
              <a:rPr lang="zh-TW" altLang="en-US" dirty="0" smtClean="0">
                <a:latin typeface="+mj-ea"/>
                <a:ea typeface="+mj-ea"/>
              </a:rPr>
              <a:t>服用營養補充品的學童</a:t>
            </a:r>
            <a:r>
              <a:rPr lang="zh-TW" altLang="en-US" b="1" dirty="0" smtClean="0">
                <a:latin typeface="+mj-ea"/>
                <a:ea typeface="+mj-ea"/>
              </a:rPr>
              <a:t>有較好的「智力表現」、「學業成就整體表現」、「學業的學習動機」</a:t>
            </a:r>
          </a:p>
          <a:p>
            <a:pPr eaLnBrk="1" hangingPunct="1">
              <a:buFontTx/>
              <a:buChar char="•"/>
            </a:pPr>
            <a:r>
              <a:rPr lang="zh-TW" altLang="en-US" dirty="0" smtClean="0">
                <a:latin typeface="+mj-ea"/>
                <a:ea typeface="+mj-ea"/>
              </a:rPr>
              <a:t>服用營養補充品的學童比沒有服用者，</a:t>
            </a:r>
            <a:r>
              <a:rPr lang="zh-TW" altLang="en-US" b="1" dirty="0" smtClean="0">
                <a:latin typeface="+mj-ea"/>
                <a:ea typeface="+mj-ea"/>
              </a:rPr>
              <a:t>有較好的正向情緒，並少有負向情緒的現象</a:t>
            </a:r>
          </a:p>
          <a:p>
            <a:pPr eaLnBrk="1" hangingPunct="1">
              <a:buFontTx/>
              <a:buChar char="•"/>
            </a:pPr>
            <a:r>
              <a:rPr lang="zh-TW" altLang="en-US" dirty="0" smtClean="0">
                <a:latin typeface="+mj-ea"/>
                <a:ea typeface="+mj-ea"/>
              </a:rPr>
              <a:t>服用補充品的學童</a:t>
            </a:r>
            <a:r>
              <a:rPr lang="zh-TW" altLang="en-US" b="1" dirty="0" smtClean="0">
                <a:latin typeface="+mj-ea"/>
                <a:ea typeface="+mj-ea"/>
              </a:rPr>
              <a:t>有較低的體重、</a:t>
            </a:r>
            <a:r>
              <a:rPr lang="en-US" altLang="zh-TW" b="1" dirty="0" smtClean="0">
                <a:latin typeface="+mj-ea"/>
                <a:ea typeface="+mj-ea"/>
              </a:rPr>
              <a:t>BMI </a:t>
            </a:r>
            <a:r>
              <a:rPr lang="zh-TW" altLang="en-US" b="1" dirty="0" smtClean="0">
                <a:latin typeface="+mj-ea"/>
                <a:ea typeface="+mj-ea"/>
              </a:rPr>
              <a:t>與尿酸値，但有較高的高密度膽固醇</a:t>
            </a:r>
            <a:r>
              <a:rPr lang="en-US" altLang="zh-TW" b="1" dirty="0" smtClean="0">
                <a:latin typeface="+mj-ea"/>
                <a:ea typeface="+mj-ea"/>
              </a:rPr>
              <a:t>(HDL-C, </a:t>
            </a:r>
            <a:r>
              <a:rPr lang="zh-TW" altLang="en-US" b="1" dirty="0" smtClean="0">
                <a:latin typeface="+mj-ea"/>
                <a:ea typeface="+mj-ea"/>
              </a:rPr>
              <a:t>好的膽固醇</a:t>
            </a:r>
            <a:r>
              <a:rPr lang="en-US" altLang="zh-TW" b="1" dirty="0" smtClean="0">
                <a:latin typeface="+mj-ea"/>
                <a:ea typeface="+mj-ea"/>
              </a:rPr>
              <a:t>)</a:t>
            </a:r>
            <a:endParaRPr lang="zh-TW" altLang="en-US" dirty="0" smtClean="0">
              <a:latin typeface="+mj-ea"/>
              <a:ea typeface="+mj-ea"/>
            </a:endParaRPr>
          </a:p>
          <a:p>
            <a:endParaRPr lang="zh-TW" altLang="en-US" dirty="0" smtClean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2"/>
          <p:cNvSpPr>
            <a:spLocks noGrp="1"/>
          </p:cNvSpPr>
          <p:nvPr>
            <p:ph sz="quarter" idx="1"/>
          </p:nvPr>
        </p:nvSpPr>
        <p:spPr>
          <a:xfrm>
            <a:off x="1066800" y="1905000"/>
            <a:ext cx="6667500" cy="3200400"/>
          </a:xfrm>
        </p:spPr>
        <p:txBody>
          <a:bodyPr/>
          <a:lstStyle/>
          <a:p>
            <a:pPr eaLnBrk="1" hangingPunct="1"/>
            <a:r>
              <a:rPr lang="zh-TW" altLang="en-US" smtClean="0"/>
              <a:t>特別提供兒童健康成長所需的多種維生素和礦物質配方</a:t>
            </a:r>
            <a:endParaRPr lang="en-US" altLang="zh-TW" smtClean="0"/>
          </a:p>
          <a:p>
            <a:pPr eaLnBrk="1" hangingPunct="1"/>
            <a:r>
              <a:rPr lang="zh-TW" altLang="en-US" smtClean="0"/>
              <a:t>提供超過</a:t>
            </a:r>
            <a:r>
              <a:rPr lang="en-US" altLang="zh-TW" b="1" smtClean="0"/>
              <a:t>26 </a:t>
            </a:r>
            <a:r>
              <a:rPr lang="zh-TW" altLang="en-US" smtClean="0"/>
              <a:t>種重要的維他命和礦物質，並添加天然植物營養素</a:t>
            </a:r>
            <a:endParaRPr lang="en-US" altLang="zh-TW" smtClean="0"/>
          </a:p>
          <a:p>
            <a:pPr eaLnBrk="1" hangingPunct="1"/>
            <a:r>
              <a:rPr lang="zh-TW" altLang="en-US" smtClean="0"/>
              <a:t>確保兒童的身體獲得充足且均衡的營養，幫助孩童身體健康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609600"/>
            <a:ext cx="6172200" cy="75088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愛的奇蹟™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兒童多維素粉末</a:t>
            </a:r>
            <a:endParaRPr lang="en-US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411" name="Subtitle 2"/>
          <p:cNvSpPr txBox="1">
            <a:spLocks/>
          </p:cNvSpPr>
          <p:nvPr/>
        </p:nvSpPr>
        <p:spPr bwMode="auto">
          <a:xfrm>
            <a:off x="1219200" y="5962650"/>
            <a:ext cx="61722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kumimoji="0" lang="zh-TW" altLang="en-US" sz="1600">
                <a:solidFill>
                  <a:srgbClr val="A34B73"/>
                </a:solidFill>
                <a:latin typeface="Century Schoolbook" pitchFamily="18" charset="0"/>
              </a:rPr>
              <a:t>每個孩子都是一個愛的奇蹟™</a:t>
            </a:r>
            <a:endParaRPr kumimoji="0" lang="zh-TW" altLang="en-US" sz="1600">
              <a:solidFill>
                <a:srgbClr val="A34B73"/>
              </a:solidFill>
              <a:latin typeface="Verdana" pitchFamily="34" charset="0"/>
            </a:endParaRPr>
          </a:p>
        </p:txBody>
      </p:sp>
      <p:pic>
        <p:nvPicPr>
          <p:cNvPr id="17412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34300" y="244475"/>
            <a:ext cx="1028700" cy="148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endParaRPr lang="en-US" altLang="zh-TW" smtClean="0"/>
          </a:p>
          <a:p>
            <a:pPr eaLnBrk="1" hangingPunct="1"/>
            <a:r>
              <a:rPr lang="zh-TW" altLang="en-US" smtClean="0"/>
              <a:t>提供維持兒童身體營養的重要營養素，使您的孩童享有這些益處：</a:t>
            </a:r>
            <a:endParaRPr lang="en-US" altLang="zh-TW" smtClean="0"/>
          </a:p>
          <a:p>
            <a:pPr lvl="1" eaLnBrk="1" hangingPunct="1"/>
            <a:r>
              <a:rPr lang="zh-TW" altLang="en-US" smtClean="0"/>
              <a:t>幫助牙齒、骨骼正常發育</a:t>
            </a:r>
            <a:endParaRPr lang="en-US" altLang="zh-TW" smtClean="0"/>
          </a:p>
          <a:p>
            <a:pPr lvl="1" eaLnBrk="1" hangingPunct="1"/>
            <a:r>
              <a:rPr lang="zh-TW" altLang="en-US" smtClean="0"/>
              <a:t>促進鈣、磷、鐵的吸收利用</a:t>
            </a:r>
            <a:endParaRPr lang="en-US" altLang="zh-TW" smtClean="0"/>
          </a:p>
          <a:p>
            <a:pPr lvl="1" eaLnBrk="1" hangingPunct="1"/>
            <a:r>
              <a:rPr lang="zh-TW" altLang="en-US" smtClean="0"/>
              <a:t>維持皮膚、黏膜、結締組織健康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609600"/>
            <a:ext cx="6172200" cy="75088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愛的奇蹟™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兒童多維素粉末</a:t>
            </a:r>
            <a:endParaRPr lang="en-US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8435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34300" y="244475"/>
            <a:ext cx="1028700" cy="148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endParaRPr lang="en-US" altLang="zh-TW" smtClean="0"/>
          </a:p>
          <a:p>
            <a:pPr eaLnBrk="1" hangingPunct="1"/>
            <a:r>
              <a:rPr lang="zh-TW" altLang="en-US" smtClean="0"/>
              <a:t>提供豐富的天然綜合水果及蔬菜萃取精華，有蘋果、青花椰菜、胡蘿蔔、蔓越莓、葡萄、奇異果、檸檬、柑橘、菠菜、草莓等等。</a:t>
            </a:r>
            <a:endParaRPr lang="en-US" altLang="zh-TW" smtClean="0"/>
          </a:p>
          <a:p>
            <a:pPr eaLnBrk="1" hangingPunct="1"/>
            <a:r>
              <a:rPr lang="zh-TW" altLang="en-US" smtClean="0"/>
              <a:t>幫助維持正常食慾</a:t>
            </a:r>
            <a:endParaRPr lang="en-US" altLang="zh-TW" smtClean="0"/>
          </a:p>
          <a:p>
            <a:pPr eaLnBrk="1" hangingPunct="1"/>
            <a:r>
              <a:rPr lang="zh-TW" altLang="en-US" smtClean="0"/>
              <a:t>補充兒童所需充足且均衡的營養。</a:t>
            </a:r>
          </a:p>
          <a:p>
            <a:pPr eaLnBrk="1" hangingPunct="1"/>
            <a:endParaRPr lang="zh-TW" altLang="en-US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609600"/>
            <a:ext cx="6172200" cy="75088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愛的奇蹟™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兒童多維素粉末</a:t>
            </a:r>
            <a:endParaRPr lang="en-US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9459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34300" y="244475"/>
            <a:ext cx="1028700" cy="148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33400" y="609600"/>
            <a:ext cx="6172200" cy="75088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zh-TW" altLang="en-US" sz="3600" dirty="0" smtClean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主要成分</a:t>
            </a:r>
            <a:endParaRPr lang="en-US" sz="3600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219200" y="5962650"/>
            <a:ext cx="6172200" cy="34290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zh-TW" altLang="en-US" sz="16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每個孩子都是一個愛的奇蹟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™</a:t>
            </a:r>
            <a:endParaRPr lang="en-US" sz="1600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Verdana" panose="020B0604030504040204" pitchFamily="34" charset="0"/>
            </a:endParaRPr>
          </a:p>
        </p:txBody>
      </p:sp>
      <p:pic>
        <p:nvPicPr>
          <p:cNvPr id="20483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34300" y="244475"/>
            <a:ext cx="1028700" cy="148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</p:nvPr>
        </p:nvGraphicFramePr>
        <p:xfrm>
          <a:off x="533400" y="1981200"/>
          <a:ext cx="75438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5950"/>
                <a:gridCol w="1885950"/>
                <a:gridCol w="1885950"/>
                <a:gridCol w="1885950"/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Vitamin B1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Vitamin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B2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Vitamin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B6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Vitamin B12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Vitamin 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Vitamin</a:t>
                      </a:r>
                      <a:r>
                        <a:rPr lang="en-US" baseline="0" dirty="0" smtClean="0"/>
                        <a:t> D3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Vitamin 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Folate</a:t>
                      </a:r>
                      <a:endParaRPr lang="en-US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Vitamin B3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Vitamin</a:t>
                      </a:r>
                      <a:r>
                        <a:rPr lang="en-US" baseline="0" dirty="0" smtClean="0"/>
                        <a:t> B5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Biotin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Calcium</a:t>
                      </a:r>
                      <a:endParaRPr lang="en-US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Iodine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Magnesium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Zinc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Selenium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 bwMode="auto">
          <a:xfrm>
            <a:off x="457200" y="-304800"/>
            <a:ext cx="7467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r>
              <a:rPr lang="zh-TW" altLang="en-US" dirty="0"/>
              <a:t>現在小孩都吃什麼？</a:t>
            </a:r>
            <a:r>
              <a:rPr lang="en-US" altLang="zh-TW" dirty="0"/>
              <a:t>…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990600"/>
            <a:ext cx="8001000" cy="4873625"/>
          </a:xfrm>
        </p:spPr>
        <p:txBody>
          <a:bodyPr/>
          <a:lstStyle/>
          <a:p>
            <a:r>
              <a:rPr lang="zh-TW" altLang="en-US" dirty="0"/>
              <a:t>現代飲食是高度精緻化</a:t>
            </a:r>
            <a:endParaRPr lang="en-US" altLang="zh-TW" dirty="0"/>
          </a:p>
          <a:p>
            <a:r>
              <a:rPr lang="zh-TW" altLang="en-US" dirty="0"/>
              <a:t>調查發現，超過一半的台灣學童早餐都不健康，部分學童甚至</a:t>
            </a:r>
            <a:r>
              <a:rPr lang="zh-TW" altLang="en-US" b="1" dirty="0">
                <a:solidFill>
                  <a:schemeClr val="tx2">
                    <a:lumMod val="75000"/>
                  </a:schemeClr>
                </a:solidFill>
              </a:rPr>
              <a:t>天天吃高油糖鹽食物當早晚餐</a:t>
            </a:r>
            <a:r>
              <a:rPr lang="zh-TW" altLang="en-US" sz="2000" i="1" dirty="0"/>
              <a:t>（董氏基金會，</a:t>
            </a:r>
            <a:r>
              <a:rPr lang="en-US" altLang="zh-TW" sz="2000" i="1" dirty="0"/>
              <a:t>2012</a:t>
            </a:r>
            <a:r>
              <a:rPr lang="zh-TW" altLang="en-US" sz="2000" i="1" dirty="0"/>
              <a:t>年</a:t>
            </a:r>
            <a:r>
              <a:rPr lang="en-US" altLang="zh-TW" sz="2000" i="1" dirty="0"/>
              <a:t>)</a:t>
            </a:r>
            <a:endParaRPr lang="zh-TW" altLang="en-US" sz="2000" i="1" dirty="0"/>
          </a:p>
          <a:p>
            <a:r>
              <a:rPr lang="zh-TW" altLang="en-US" dirty="0"/>
              <a:t>調查發現，學童比成人更喜歡也更常吃高鹽食物</a:t>
            </a:r>
            <a:r>
              <a:rPr lang="zh-TW" altLang="en-US" b="1" dirty="0">
                <a:solidFill>
                  <a:schemeClr val="tx2">
                    <a:lumMod val="75000"/>
                  </a:schemeClr>
                </a:solidFill>
              </a:rPr>
              <a:t>，最常攝取依序分別為鍋貼、炸雞塊、鹹酥雞、炸排骨、即食湯品、洋芋片、泡麵等</a:t>
            </a:r>
            <a:r>
              <a:rPr lang="zh-TW" altLang="en-US" dirty="0"/>
              <a:t>。</a:t>
            </a:r>
            <a:r>
              <a:rPr lang="en-US" altLang="zh-TW" dirty="0"/>
              <a:t>2010</a:t>
            </a:r>
            <a:r>
              <a:rPr lang="zh-TW" altLang="en-US" dirty="0"/>
              <a:t>至</a:t>
            </a:r>
            <a:r>
              <a:rPr lang="en-US" altLang="zh-TW" dirty="0"/>
              <a:t>2011</a:t>
            </a:r>
            <a:r>
              <a:rPr lang="zh-TW" altLang="en-US" dirty="0"/>
              <a:t>年國民營養健康狀況變遷調查也顯示，</a:t>
            </a:r>
            <a:r>
              <a:rPr lang="zh-TW" altLang="en-US" b="1" dirty="0"/>
              <a:t>學童每日鈉攝取量比成人高，超出國民健康署建議成人每日攝取量上限</a:t>
            </a:r>
            <a:r>
              <a:rPr lang="en-US" altLang="zh-TW" b="1" dirty="0"/>
              <a:t>2400</a:t>
            </a:r>
            <a:r>
              <a:rPr lang="zh-TW" altLang="en-US" b="1" dirty="0"/>
              <a:t>毫克的</a:t>
            </a:r>
            <a:r>
              <a:rPr lang="en-US" altLang="zh-TW" b="1" dirty="0"/>
              <a:t>1.5</a:t>
            </a:r>
            <a:r>
              <a:rPr lang="zh-TW" altLang="en-US" b="1" dirty="0"/>
              <a:t>～</a:t>
            </a:r>
            <a:r>
              <a:rPr lang="en-US" altLang="zh-TW" b="1" dirty="0"/>
              <a:t>2</a:t>
            </a:r>
            <a:r>
              <a:rPr lang="zh-TW" altLang="en-US" b="1" dirty="0"/>
              <a:t>倍</a:t>
            </a:r>
            <a:r>
              <a:rPr lang="zh-TW" altLang="en-US" dirty="0"/>
              <a:t>。</a:t>
            </a:r>
            <a:r>
              <a:rPr lang="zh-TW" altLang="en-US" sz="2000" i="1" dirty="0"/>
              <a:t>（董氏基金會，</a:t>
            </a:r>
            <a:r>
              <a:rPr lang="en-US" altLang="zh-TW" sz="2000" i="1" dirty="0"/>
              <a:t>2012</a:t>
            </a:r>
            <a:r>
              <a:rPr lang="zh-TW" altLang="en-US" sz="2000" i="1" dirty="0"/>
              <a:t>年</a:t>
            </a:r>
            <a:r>
              <a:rPr lang="en-US" altLang="zh-TW" sz="2000" i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2076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Content Placeholder 2"/>
          <p:cNvSpPr>
            <a:spLocks noGrp="1"/>
          </p:cNvSpPr>
          <p:nvPr>
            <p:ph sz="quarter" idx="1"/>
          </p:nvPr>
        </p:nvSpPr>
        <p:spPr>
          <a:xfrm>
            <a:off x="1076325" y="1679575"/>
            <a:ext cx="6667500" cy="2451100"/>
          </a:xfrm>
        </p:spPr>
        <p:txBody>
          <a:bodyPr/>
          <a:lstStyle/>
          <a:p>
            <a:pPr eaLnBrk="1" hangingPunct="1"/>
            <a:r>
              <a:rPr lang="zh-TW" altLang="en-US" b="1" smtClean="0">
                <a:solidFill>
                  <a:srgbClr val="A34B73"/>
                </a:solidFill>
              </a:rPr>
              <a:t>植物營養素為何如此重要？</a:t>
            </a:r>
            <a:endParaRPr lang="zh-TW" altLang="en-US" smtClean="0">
              <a:solidFill>
                <a:srgbClr val="A34B73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CN" altLang="en-US" smtClean="0">
                <a:solidFill>
                  <a:srgbClr val="A34B73"/>
                </a:solidFill>
              </a:rPr>
              <a:t>植物類食物除了含有維生素與礦物質之外，還含有多種重要營養素，可有助於維持身體健康。</a:t>
            </a:r>
            <a:r>
              <a:rPr lang="zh-TW" altLang="en-US" smtClean="0">
                <a:solidFill>
                  <a:srgbClr val="A34B73"/>
                </a:solidFill>
              </a:rPr>
              <a:t>植物營養素是從植物中萃取的成分，在幫助維持身體健康</a:t>
            </a:r>
            <a:r>
              <a:rPr lang="zh-CN" altLang="en-US" smtClean="0">
                <a:solidFill>
                  <a:srgbClr val="A34B73"/>
                </a:solidFill>
              </a:rPr>
              <a:t>上</a:t>
            </a:r>
            <a:r>
              <a:rPr lang="zh-TW" altLang="en-US" smtClean="0">
                <a:solidFill>
                  <a:srgbClr val="A34B73"/>
                </a:solidFill>
              </a:rPr>
              <a:t>扮演重要角色。 </a:t>
            </a:r>
          </a:p>
          <a:p>
            <a:pPr eaLnBrk="1" hangingPunct="1"/>
            <a:r>
              <a:rPr lang="zh-CN" altLang="en-US" b="1" smtClean="0">
                <a:solidFill>
                  <a:srgbClr val="A34B73"/>
                </a:solidFill>
              </a:rPr>
              <a:t>愛的奇蹟</a:t>
            </a:r>
            <a:r>
              <a:rPr lang="zh-CN" altLang="en-US" b="1" baseline="30000" smtClean="0">
                <a:solidFill>
                  <a:srgbClr val="A34B73"/>
                </a:solidFill>
              </a:rPr>
              <a:t>™</a:t>
            </a:r>
            <a:r>
              <a:rPr lang="zh-TW" altLang="en-US" b="1" smtClean="0">
                <a:solidFill>
                  <a:srgbClr val="A34B73"/>
                </a:solidFill>
              </a:rPr>
              <a:t>兒童多維素粉末包括哪些植物營養素？</a:t>
            </a:r>
            <a:endParaRPr lang="zh-TW" altLang="en-US" smtClean="0">
              <a:solidFill>
                <a:srgbClr val="A34B73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CN" altLang="en-US" smtClean="0">
                <a:solidFill>
                  <a:srgbClr val="A34B73"/>
                </a:solidFill>
              </a:rPr>
              <a:t>愛的奇蹟</a:t>
            </a:r>
            <a:r>
              <a:rPr lang="zh-CN" altLang="en-US" b="1" baseline="30000" smtClean="0">
                <a:solidFill>
                  <a:srgbClr val="A34B73"/>
                </a:solidFill>
              </a:rPr>
              <a:t>™</a:t>
            </a:r>
            <a:r>
              <a:rPr lang="zh-TW" altLang="en-US" smtClean="0">
                <a:solidFill>
                  <a:srgbClr val="A34B73"/>
                </a:solidFill>
              </a:rPr>
              <a:t>兒童多維素粉末擁有獨特配方的植物營養素，包括來自蘋果、青花椰菜、胡蘿蔔、蔓越莓、葡萄、檸檬、萊姆、柳橙、</a:t>
            </a:r>
            <a:r>
              <a:rPr lang="zh-CN" altLang="en-US" smtClean="0">
                <a:solidFill>
                  <a:srgbClr val="A34B73"/>
                </a:solidFill>
              </a:rPr>
              <a:t>蜜</a:t>
            </a:r>
            <a:r>
              <a:rPr lang="zh-TW" altLang="en-US" smtClean="0">
                <a:solidFill>
                  <a:srgbClr val="A34B73"/>
                </a:solidFill>
              </a:rPr>
              <a:t>桃、覆盆</a:t>
            </a:r>
            <a:r>
              <a:rPr lang="zh-CN" altLang="en-US" smtClean="0">
                <a:solidFill>
                  <a:srgbClr val="A34B73"/>
                </a:solidFill>
              </a:rPr>
              <a:t>莓</a:t>
            </a:r>
            <a:r>
              <a:rPr lang="zh-TW" altLang="en-US" smtClean="0">
                <a:solidFill>
                  <a:srgbClr val="A34B73"/>
                </a:solidFill>
              </a:rPr>
              <a:t>、菠菜、草莓和番茄等蔬果的萃取精華。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smtClean="0">
                <a:solidFill>
                  <a:srgbClr val="A34B73"/>
                </a:solidFill>
              </a:rPr>
              <a:t/>
            </a:r>
            <a:br>
              <a:rPr lang="zh-TW" altLang="en-US" smtClean="0">
                <a:solidFill>
                  <a:srgbClr val="A34B73"/>
                </a:solidFill>
              </a:rPr>
            </a:br>
            <a:r>
              <a:rPr lang="zh-TW" altLang="en-US" smtClean="0">
                <a:solidFill>
                  <a:srgbClr val="A34B73"/>
                </a:solidFill>
                <a:latin typeface="微軟正黑體"/>
                <a:ea typeface="微軟正黑體"/>
                <a:cs typeface="微軟正黑體"/>
              </a:rPr>
              <a:t/>
            </a:r>
            <a:br>
              <a:rPr lang="zh-TW" altLang="en-US" smtClean="0">
                <a:solidFill>
                  <a:srgbClr val="A34B73"/>
                </a:solidFill>
                <a:latin typeface="微軟正黑體"/>
                <a:ea typeface="微軟正黑體"/>
                <a:cs typeface="微軟正黑體"/>
              </a:rPr>
            </a:br>
            <a:endParaRPr lang="zh-TW" altLang="en-US" smtClean="0">
              <a:solidFill>
                <a:srgbClr val="A34B73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609600"/>
            <a:ext cx="6172200" cy="75088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zh-TW" altLang="en-US" sz="3600" dirty="0" smtClean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常見問題</a:t>
            </a:r>
            <a:endParaRPr lang="en-US" sz="3600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219200" y="6305550"/>
            <a:ext cx="6172200" cy="34290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zh-TW" altLang="en-US" sz="16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每個孩子都是一個愛的奇蹟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™</a:t>
            </a:r>
            <a:endParaRPr lang="en-US" sz="1600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Verdana" panose="020B0604030504040204" pitchFamily="34" charset="0"/>
            </a:endParaRPr>
          </a:p>
        </p:txBody>
      </p:sp>
      <p:pic>
        <p:nvPicPr>
          <p:cNvPr id="21508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43825" y="244475"/>
            <a:ext cx="1028700" cy="148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Content Placeholder 2"/>
          <p:cNvSpPr>
            <a:spLocks noGrp="1"/>
          </p:cNvSpPr>
          <p:nvPr>
            <p:ph sz="quarter" idx="1"/>
          </p:nvPr>
        </p:nvSpPr>
        <p:spPr>
          <a:xfrm>
            <a:off x="1033463" y="1739900"/>
            <a:ext cx="6667500" cy="2603500"/>
          </a:xfrm>
        </p:spPr>
        <p:txBody>
          <a:bodyPr/>
          <a:lstStyle/>
          <a:p>
            <a:pPr eaLnBrk="1" hangingPunct="1"/>
            <a:r>
              <a:rPr lang="zh-CN" altLang="en-US" b="1" smtClean="0">
                <a:solidFill>
                  <a:srgbClr val="A34B73"/>
                </a:solidFill>
              </a:rPr>
              <a:t>愛的奇蹟</a:t>
            </a:r>
            <a:r>
              <a:rPr lang="zh-CN" altLang="en-US" b="1" baseline="30000" smtClean="0">
                <a:solidFill>
                  <a:srgbClr val="A34B73"/>
                </a:solidFill>
              </a:rPr>
              <a:t>™</a:t>
            </a:r>
            <a:r>
              <a:rPr lang="zh-TW" altLang="en-US" b="1" smtClean="0">
                <a:solidFill>
                  <a:srgbClr val="A34B73"/>
                </a:solidFill>
              </a:rPr>
              <a:t>兒童多維素粉末包括哪些植物營養素？</a:t>
            </a:r>
            <a:endParaRPr lang="zh-TW" altLang="en-US" smtClean="0">
              <a:solidFill>
                <a:srgbClr val="A34B73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CN" altLang="en-US" smtClean="0">
                <a:solidFill>
                  <a:srgbClr val="A34B73"/>
                </a:solidFill>
              </a:rPr>
              <a:t>愛的奇蹟</a:t>
            </a:r>
            <a:r>
              <a:rPr lang="zh-CN" altLang="en-US" b="1" baseline="30000" smtClean="0">
                <a:solidFill>
                  <a:srgbClr val="A34B73"/>
                </a:solidFill>
              </a:rPr>
              <a:t>™</a:t>
            </a:r>
            <a:r>
              <a:rPr lang="zh-TW" altLang="en-US" smtClean="0">
                <a:solidFill>
                  <a:srgbClr val="A34B73"/>
                </a:solidFill>
              </a:rPr>
              <a:t>兒童多維素粉末擁有獨特配方的植物營養素，包括來自蘋果、青花椰菜、胡蘿蔔、蔓越莓、葡萄、檸檬、萊姆、柳橙、</a:t>
            </a:r>
            <a:r>
              <a:rPr lang="zh-CN" altLang="en-US" smtClean="0">
                <a:solidFill>
                  <a:srgbClr val="A34B73"/>
                </a:solidFill>
              </a:rPr>
              <a:t>蜜</a:t>
            </a:r>
            <a:r>
              <a:rPr lang="zh-TW" altLang="en-US" smtClean="0">
                <a:solidFill>
                  <a:srgbClr val="A34B73"/>
                </a:solidFill>
              </a:rPr>
              <a:t>桃、覆盆</a:t>
            </a:r>
            <a:r>
              <a:rPr lang="zh-CN" altLang="en-US" smtClean="0">
                <a:solidFill>
                  <a:srgbClr val="A34B73"/>
                </a:solidFill>
              </a:rPr>
              <a:t>莓</a:t>
            </a:r>
            <a:r>
              <a:rPr lang="zh-TW" altLang="en-US" smtClean="0">
                <a:solidFill>
                  <a:srgbClr val="A34B73"/>
                </a:solidFill>
              </a:rPr>
              <a:t>、菠菜、草莓和番茄等蔬果的萃取精華。</a:t>
            </a:r>
          </a:p>
          <a:p>
            <a:pPr eaLnBrk="1" hangingPunct="1">
              <a:buFont typeface="Wingdings" pitchFamily="2" charset="2"/>
              <a:buNone/>
            </a:pPr>
            <a:endParaRPr lang="en-US" altLang="zh-TW" smtClean="0">
              <a:solidFill>
                <a:srgbClr val="A34B73"/>
              </a:solidFill>
              <a:latin typeface="微軟正黑體"/>
              <a:ea typeface="微軟正黑體"/>
              <a:cs typeface="微軟正黑體"/>
            </a:endParaRPr>
          </a:p>
          <a:p>
            <a:pPr eaLnBrk="1" hangingPunct="1"/>
            <a:r>
              <a:rPr lang="zh-TW" altLang="en-US" b="1" smtClean="0">
                <a:solidFill>
                  <a:srgbClr val="A34B73"/>
                </a:solidFill>
              </a:rPr>
              <a:t>是否建議在某個特定時間食用綜合維生素？</a:t>
            </a:r>
            <a:endParaRPr lang="zh-TW" altLang="en-US" smtClean="0">
              <a:solidFill>
                <a:srgbClr val="A34B73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mtClean="0">
                <a:solidFill>
                  <a:srgbClr val="A34B73"/>
                </a:solidFill>
              </a:rPr>
              <a:t>一般而言，一天中任何時間都可食用綜合維生素。然而，每天在同一個時間食用可以建立良好的習慣。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smtClean="0">
                <a:solidFill>
                  <a:srgbClr val="A34B73"/>
                </a:solidFill>
                <a:latin typeface="微軟正黑體"/>
                <a:ea typeface="微軟正黑體"/>
                <a:cs typeface="微軟正黑體"/>
              </a:rPr>
              <a:t/>
            </a:r>
            <a:br>
              <a:rPr lang="zh-TW" altLang="en-US" smtClean="0">
                <a:solidFill>
                  <a:srgbClr val="A34B73"/>
                </a:solidFill>
                <a:latin typeface="微軟正黑體"/>
                <a:ea typeface="微軟正黑體"/>
                <a:cs typeface="微軟正黑體"/>
              </a:rPr>
            </a:br>
            <a:endParaRPr lang="zh-TW" altLang="en-US" smtClean="0">
              <a:solidFill>
                <a:srgbClr val="A34B73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609600"/>
            <a:ext cx="6172200" cy="75088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zh-TW" altLang="en-US" sz="3600" dirty="0" smtClean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常見問題</a:t>
            </a:r>
            <a:endParaRPr lang="en-US" sz="3600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219200" y="6305550"/>
            <a:ext cx="6172200" cy="34290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zh-TW" altLang="en-US" sz="16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每個孩子都是一個愛的奇蹟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™</a:t>
            </a:r>
            <a:endParaRPr lang="en-US" sz="1600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Verdana" panose="020B0604030504040204" pitchFamily="34" charset="0"/>
            </a:endParaRPr>
          </a:p>
        </p:txBody>
      </p:sp>
      <p:pic>
        <p:nvPicPr>
          <p:cNvPr id="22532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43825" y="244475"/>
            <a:ext cx="1028700" cy="148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ctrTitle"/>
          </p:nvPr>
        </p:nvSpPr>
        <p:spPr bwMode="auto">
          <a:xfrm>
            <a:off x="2209800" y="2209800"/>
            <a:ext cx="6172200" cy="273208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 sz="2700" cap="none" smtClean="0">
                <a:solidFill>
                  <a:srgbClr val="A34B73"/>
                </a:solidFill>
                <a:latin typeface="微軟正黑體"/>
                <a:ea typeface="微軟正黑體"/>
                <a:cs typeface="微軟正黑體"/>
              </a:rPr>
              <a:t>産品代碼</a:t>
            </a:r>
            <a:r>
              <a:rPr lang="en-US" altLang="zh-TW" sz="2700" cap="none" smtClean="0">
                <a:solidFill>
                  <a:srgbClr val="A34B73"/>
                </a:solidFill>
                <a:latin typeface="微軟正黑體"/>
                <a:ea typeface="微軟正黑體"/>
                <a:cs typeface="微軟正黑體"/>
              </a:rPr>
              <a:t>: T6936</a:t>
            </a:r>
            <a:br>
              <a:rPr lang="en-US" altLang="zh-TW" sz="2700" cap="none" smtClean="0">
                <a:solidFill>
                  <a:srgbClr val="A34B73"/>
                </a:solidFill>
                <a:latin typeface="微軟正黑體"/>
                <a:ea typeface="微軟正黑體"/>
                <a:cs typeface="微軟正黑體"/>
              </a:rPr>
            </a:br>
            <a:r>
              <a:rPr lang="zh-TW" altLang="en-US" sz="2700" cap="none" smtClean="0">
                <a:solidFill>
                  <a:srgbClr val="A34B73"/>
                </a:solidFill>
                <a:latin typeface="微軟正黑體"/>
                <a:ea typeface="微軟正黑體"/>
                <a:cs typeface="微軟正黑體"/>
              </a:rPr>
              <a:t>容量</a:t>
            </a:r>
            <a:r>
              <a:rPr lang="en-US" altLang="zh-TW" sz="2700" cap="none" smtClean="0">
                <a:solidFill>
                  <a:srgbClr val="A34B73"/>
                </a:solidFill>
                <a:latin typeface="微軟正黑體"/>
                <a:ea typeface="微軟正黑體"/>
                <a:cs typeface="微軟正黑體"/>
              </a:rPr>
              <a:t>: 90 </a:t>
            </a:r>
            <a:r>
              <a:rPr lang="zh-TW" altLang="en-US" sz="2700" cap="none" smtClean="0">
                <a:solidFill>
                  <a:srgbClr val="A34B73"/>
                </a:solidFill>
                <a:latin typeface="微軟正黑體"/>
                <a:ea typeface="微軟正黑體"/>
                <a:cs typeface="微軟正黑體"/>
              </a:rPr>
              <a:t>天份</a:t>
            </a:r>
            <a:br>
              <a:rPr lang="zh-TW" altLang="en-US" sz="2700" cap="none" smtClean="0">
                <a:solidFill>
                  <a:srgbClr val="A34B73"/>
                </a:solidFill>
                <a:latin typeface="微軟正黑體"/>
                <a:ea typeface="微軟正黑體"/>
                <a:cs typeface="微軟正黑體"/>
              </a:rPr>
            </a:br>
            <a:r>
              <a:rPr lang="zh-TW" altLang="en-US" sz="2700" cap="none" smtClean="0">
                <a:solidFill>
                  <a:srgbClr val="A34B73"/>
                </a:solidFill>
                <a:latin typeface="微軟正黑體"/>
                <a:ea typeface="微軟正黑體"/>
                <a:cs typeface="微軟正黑體"/>
              </a:rPr>
              <a:t>超連鎖成本價</a:t>
            </a:r>
            <a:r>
              <a:rPr lang="en-US" altLang="zh-TW" sz="2700" cap="none" smtClean="0">
                <a:solidFill>
                  <a:srgbClr val="A34B73"/>
                </a:solidFill>
                <a:latin typeface="微軟正黑體"/>
                <a:ea typeface="微軟正黑體"/>
                <a:cs typeface="微軟正黑體"/>
              </a:rPr>
              <a:t>: NT</a:t>
            </a:r>
            <a:r>
              <a:rPr lang="zh-TW" altLang="en-US" sz="2700" cap="none" smtClean="0">
                <a:solidFill>
                  <a:srgbClr val="A34B73"/>
                </a:solidFill>
                <a:latin typeface="微軟正黑體"/>
                <a:ea typeface="微軟正黑體"/>
                <a:cs typeface="微軟正黑體"/>
              </a:rPr>
              <a:t> </a:t>
            </a:r>
            <a:r>
              <a:rPr lang="en-US" altLang="zh-TW" sz="2700" cap="none" smtClean="0">
                <a:solidFill>
                  <a:srgbClr val="A34B73"/>
                </a:solidFill>
                <a:latin typeface="微軟正黑體"/>
                <a:ea typeface="微軟正黑體"/>
                <a:cs typeface="微軟正黑體"/>
              </a:rPr>
              <a:t>750</a:t>
            </a:r>
            <a:r>
              <a:rPr lang="zh-TW" altLang="en-US" sz="2700" cap="none" smtClean="0">
                <a:solidFill>
                  <a:srgbClr val="A34B73"/>
                </a:solidFill>
                <a:latin typeface="微軟正黑體"/>
                <a:ea typeface="微軟正黑體"/>
                <a:cs typeface="微軟正黑體"/>
              </a:rPr>
              <a:t>元</a:t>
            </a:r>
            <a:br>
              <a:rPr lang="zh-TW" altLang="en-US" sz="2700" cap="none" smtClean="0">
                <a:solidFill>
                  <a:srgbClr val="A34B73"/>
                </a:solidFill>
                <a:latin typeface="微軟正黑體"/>
                <a:ea typeface="微軟正黑體"/>
                <a:cs typeface="微軟正黑體"/>
              </a:rPr>
            </a:br>
            <a:r>
              <a:rPr lang="zh-TW" altLang="en-US" sz="2700" cap="none" smtClean="0">
                <a:solidFill>
                  <a:srgbClr val="A34B73"/>
                </a:solidFill>
                <a:latin typeface="微軟正黑體"/>
                <a:ea typeface="微軟正黑體"/>
                <a:cs typeface="微軟正黑體"/>
              </a:rPr>
              <a:t>建議零售價</a:t>
            </a:r>
            <a:r>
              <a:rPr lang="en-US" altLang="zh-TW" sz="2700" cap="none" smtClean="0">
                <a:solidFill>
                  <a:srgbClr val="A34B73"/>
                </a:solidFill>
                <a:latin typeface="微軟正黑體"/>
                <a:ea typeface="微軟正黑體"/>
                <a:cs typeface="微軟正黑體"/>
              </a:rPr>
              <a:t>: NT</a:t>
            </a:r>
            <a:r>
              <a:rPr lang="zh-TW" altLang="en-US" sz="2700" cap="none" smtClean="0">
                <a:solidFill>
                  <a:srgbClr val="A34B73"/>
                </a:solidFill>
                <a:latin typeface="微軟正黑體"/>
                <a:ea typeface="微軟正黑體"/>
                <a:cs typeface="微軟正黑體"/>
              </a:rPr>
              <a:t> </a:t>
            </a:r>
            <a:r>
              <a:rPr lang="en-US" altLang="zh-TW" sz="2700" cap="none" smtClean="0">
                <a:solidFill>
                  <a:srgbClr val="A34B73"/>
                </a:solidFill>
                <a:latin typeface="微軟正黑體"/>
                <a:ea typeface="微軟正黑體"/>
                <a:cs typeface="微軟正黑體"/>
              </a:rPr>
              <a:t>1,050</a:t>
            </a:r>
            <a:r>
              <a:rPr lang="zh-TW" altLang="en-US" sz="2700" cap="none" smtClean="0">
                <a:solidFill>
                  <a:srgbClr val="A34B73"/>
                </a:solidFill>
                <a:latin typeface="微軟正黑體"/>
                <a:ea typeface="微軟正黑體"/>
                <a:cs typeface="微軟正黑體"/>
              </a:rPr>
              <a:t>元</a:t>
            </a:r>
            <a:br>
              <a:rPr lang="zh-TW" altLang="en-US" sz="2700" cap="none" smtClean="0">
                <a:solidFill>
                  <a:srgbClr val="A34B73"/>
                </a:solidFill>
                <a:latin typeface="微軟正黑體"/>
                <a:ea typeface="微軟正黑體"/>
                <a:cs typeface="微軟正黑體"/>
              </a:rPr>
            </a:br>
            <a:r>
              <a:rPr lang="en-US" altLang="zh-TW" sz="2700" cap="none" smtClean="0">
                <a:solidFill>
                  <a:srgbClr val="A34B73"/>
                </a:solidFill>
                <a:latin typeface="微軟正黑體"/>
                <a:ea typeface="微軟正黑體"/>
                <a:cs typeface="微軟正黑體"/>
              </a:rPr>
              <a:t>BV: 13</a:t>
            </a:r>
            <a:br>
              <a:rPr lang="en-US" altLang="zh-TW" sz="2700" cap="none" smtClean="0">
                <a:solidFill>
                  <a:srgbClr val="A34B73"/>
                </a:solidFill>
                <a:latin typeface="微軟正黑體"/>
                <a:ea typeface="微軟正黑體"/>
                <a:cs typeface="微軟正黑體"/>
              </a:rPr>
            </a:br>
            <a:endParaRPr lang="en-US" altLang="zh-TW" sz="2700" cap="none" smtClean="0">
              <a:solidFill>
                <a:srgbClr val="A34B73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905000" y="6296025"/>
            <a:ext cx="6172200" cy="34290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zh-TW" altLang="en-US" sz="16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每個孩子都是一個愛的奇蹟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™</a:t>
            </a:r>
            <a:endParaRPr lang="en-US" sz="1600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Verdana" panose="020B0604030504040204" pitchFamily="34" charset="0"/>
            </a:endParaRPr>
          </a:p>
        </p:txBody>
      </p:sp>
      <p:pic>
        <p:nvPicPr>
          <p:cNvPr id="23555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43825" y="244475"/>
            <a:ext cx="1028700" cy="148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700213" y="661988"/>
            <a:ext cx="6172200" cy="750887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愛的奇蹟™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兒童多維素粉末</a:t>
            </a:r>
            <a:endParaRPr lang="en-US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3200400" y="1600200"/>
            <a:ext cx="6172200" cy="1894362"/>
          </a:xfrm>
        </p:spPr>
        <p:txBody>
          <a:bodyPr/>
          <a:lstStyle/>
          <a:p>
            <a:r>
              <a:rPr lang="zh-TW" altLang="en-US" dirty="0" smtClean="0"/>
              <a:t>那，到底要怎麼吃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8830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5293"/>
            <a:ext cx="7467600" cy="1143000"/>
          </a:xfrm>
        </p:spPr>
        <p:txBody>
          <a:bodyPr/>
          <a:lstStyle/>
          <a:p>
            <a:r>
              <a:rPr lang="zh-TW" altLang="en-US" dirty="0" smtClean="0"/>
              <a:t>蔬果彩虹</a:t>
            </a:r>
            <a:r>
              <a:rPr lang="en-US" altLang="zh-TW" dirty="0" smtClean="0"/>
              <a:t>579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7467600" cy="4873752"/>
          </a:xfrm>
        </p:spPr>
        <p:txBody>
          <a:bodyPr/>
          <a:lstStyle/>
          <a:p>
            <a:r>
              <a:rPr lang="zh-TW" altLang="en-US" dirty="0"/>
              <a:t>台灣癌症基金會自</a:t>
            </a:r>
            <a:r>
              <a:rPr lang="en-US" altLang="zh-TW" dirty="0"/>
              <a:t>2004</a:t>
            </a:r>
            <a:r>
              <a:rPr lang="zh-TW" altLang="en-US" dirty="0"/>
              <a:t>年起，推動新的健康改造運動「蔬果彩虹</a:t>
            </a:r>
            <a:r>
              <a:rPr lang="en-US" altLang="zh-TW" dirty="0"/>
              <a:t>579</a:t>
            </a:r>
            <a:r>
              <a:rPr lang="zh-TW" altLang="en-US" dirty="0"/>
              <a:t>」，意指蔬果的「</a:t>
            </a:r>
            <a:r>
              <a:rPr lang="en-US" altLang="zh-TW" dirty="0"/>
              <a:t>5.7.9</a:t>
            </a:r>
            <a:r>
              <a:rPr lang="zh-TW" altLang="en-US" dirty="0"/>
              <a:t>攝取份數」與「彩虹攝食」</a:t>
            </a:r>
            <a:r>
              <a:rPr lang="zh-TW" altLang="en-US" dirty="0" smtClean="0"/>
              <a:t>原則</a:t>
            </a:r>
            <a:endParaRPr lang="en-US" altLang="zh-TW" dirty="0" smtClean="0"/>
          </a:p>
          <a:p>
            <a:r>
              <a:rPr lang="zh-TW" altLang="en-US" dirty="0" smtClean="0"/>
              <a:t>原則一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3124200"/>
            <a:ext cx="6781800" cy="2933459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6248400" y="6245352"/>
            <a:ext cx="1954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(</a:t>
            </a:r>
            <a:r>
              <a:rPr lang="zh-TW" altLang="en-US" dirty="0" smtClean="0"/>
              <a:t>台灣癌症基金會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4087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85274" y="-288798"/>
            <a:ext cx="7467600" cy="1143000"/>
          </a:xfrm>
        </p:spPr>
        <p:txBody>
          <a:bodyPr/>
          <a:lstStyle/>
          <a:p>
            <a:r>
              <a:rPr lang="zh-TW" altLang="en-US" dirty="0" smtClean="0"/>
              <a:t>蔬果彩虹</a:t>
            </a:r>
            <a:r>
              <a:rPr lang="en-US" altLang="zh-TW" dirty="0" smtClean="0"/>
              <a:t>579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7467600" cy="4873752"/>
          </a:xfrm>
        </p:spPr>
        <p:txBody>
          <a:bodyPr/>
          <a:lstStyle/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5" name="內容版面配置區 2"/>
          <p:cNvSpPr txBox="1">
            <a:spLocks/>
          </p:cNvSpPr>
          <p:nvPr/>
        </p:nvSpPr>
        <p:spPr bwMode="auto">
          <a:xfrm>
            <a:off x="485274" y="876661"/>
            <a:ext cx="7467600" cy="4873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2355B"/>
              </a:buClr>
              <a:buSzPct val="60000"/>
              <a:buFont typeface="Wingdings" pitchFamily="2" charset="2"/>
              <a:buChar char="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8AFB9"/>
              </a:buClr>
              <a:buSzPct val="60000"/>
              <a:buFont typeface="Wingdings" pitchFamily="2" charset="2"/>
              <a:buChar char="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itchFamily="18" charset="2"/>
              <a:buChar char="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0" lang="zh-TW" altLang="en-US" dirty="0"/>
              <a:t>原則</a:t>
            </a:r>
            <a:r>
              <a:rPr kumimoji="0" lang="zh-TW" altLang="en-US" dirty="0" smtClean="0"/>
              <a:t>二</a:t>
            </a:r>
            <a:r>
              <a:rPr kumimoji="0" lang="en-US" altLang="zh-TW" dirty="0" smtClean="0"/>
              <a:t>:</a:t>
            </a:r>
            <a:r>
              <a:rPr kumimoji="0" lang="zh-TW" altLang="en-US" dirty="0" smtClean="0"/>
              <a:t> 吃</a:t>
            </a:r>
            <a:r>
              <a:rPr kumimoji="0" lang="zh-TW" altLang="en-US" dirty="0"/>
              <a:t>蔬果可遵循「彩虹原則」，蔬果的色彩大致可分為紅、橙、黃、綠、藍、紫、白七色，繽紛多彩就像彩虹</a:t>
            </a:r>
            <a:r>
              <a:rPr kumimoji="0" lang="zh-TW" altLang="en-US" dirty="0" smtClean="0"/>
              <a:t>一般。</a:t>
            </a:r>
            <a:endParaRPr kumimoji="0" lang="en-US" altLang="zh-TW" dirty="0" smtClean="0"/>
          </a:p>
          <a:p>
            <a:pPr marL="0" indent="0">
              <a:buNone/>
            </a:pPr>
            <a:endParaRPr kumimoji="0" lang="en-US" altLang="zh-TW" dirty="0" smtClean="0"/>
          </a:p>
          <a:p>
            <a:endParaRPr kumimoji="0" lang="en-US" altLang="zh-TW" dirty="0" smtClean="0"/>
          </a:p>
          <a:p>
            <a:endParaRPr kumimoji="0" lang="en-US" altLang="zh-TW" dirty="0" smtClean="0"/>
          </a:p>
          <a:p>
            <a:pPr marL="0" indent="0">
              <a:buFont typeface="Wingdings" pitchFamily="2" charset="2"/>
              <a:buNone/>
            </a:pPr>
            <a:endParaRPr kumimoji="0" lang="en-US" altLang="zh-TW" dirty="0" smtClean="0"/>
          </a:p>
          <a:p>
            <a:pPr marL="0" indent="0">
              <a:buFont typeface="Wingdings" pitchFamily="2" charset="2"/>
              <a:buNone/>
            </a:pPr>
            <a:endParaRPr kumimoji="0" lang="en-US" altLang="zh-TW" dirty="0" smtClean="0"/>
          </a:p>
          <a:p>
            <a:pPr marL="0" indent="0">
              <a:buFont typeface="Wingdings" pitchFamily="2" charset="2"/>
              <a:buNone/>
            </a:pPr>
            <a:endParaRPr kumimoji="0"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175932"/>
            <a:ext cx="4572527" cy="4648201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 rotWithShape="1">
          <a:blip r:embed="rId3"/>
          <a:srcRect l="30645"/>
          <a:stretch/>
        </p:blipFill>
        <p:spPr>
          <a:xfrm>
            <a:off x="5210201" y="2175931"/>
            <a:ext cx="3276601" cy="4648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30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85274" y="-288798"/>
            <a:ext cx="7467600" cy="1143000"/>
          </a:xfrm>
        </p:spPr>
        <p:txBody>
          <a:bodyPr/>
          <a:lstStyle/>
          <a:p>
            <a:r>
              <a:rPr lang="zh-TW" altLang="en-US" dirty="0" smtClean="0"/>
              <a:t>但是，兒童實際吃多少呢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7467600" cy="4873752"/>
          </a:xfrm>
        </p:spPr>
        <p:txBody>
          <a:bodyPr/>
          <a:lstStyle/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5" name="內容版面配置區 2"/>
          <p:cNvSpPr txBox="1">
            <a:spLocks/>
          </p:cNvSpPr>
          <p:nvPr/>
        </p:nvSpPr>
        <p:spPr bwMode="auto">
          <a:xfrm>
            <a:off x="762000" y="993648"/>
            <a:ext cx="7467600" cy="4873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2355B"/>
              </a:buClr>
              <a:buSzPct val="60000"/>
              <a:buFont typeface="Wingdings" pitchFamily="2" charset="2"/>
              <a:buChar char="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8AFB9"/>
              </a:buClr>
              <a:buSzPct val="60000"/>
              <a:buFont typeface="Wingdings" pitchFamily="2" charset="2"/>
              <a:buChar char="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itchFamily="18" charset="2"/>
              <a:buChar char="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0" lang="zh-TW" altLang="en-US" dirty="0"/>
              <a:t>學童們普遍攝取過多的魚肉豆蛋類，甚至超過建議量的</a:t>
            </a:r>
            <a:r>
              <a:rPr kumimoji="0" lang="en-US" altLang="zh-TW" dirty="0"/>
              <a:t>2~3</a:t>
            </a:r>
            <a:r>
              <a:rPr kumimoji="0" lang="zh-TW" altLang="en-US" dirty="0"/>
              <a:t>倍，而</a:t>
            </a:r>
            <a:r>
              <a:rPr kumimoji="0" lang="zh-TW" altLang="en-US" b="1" dirty="0">
                <a:solidFill>
                  <a:schemeClr val="tx2">
                    <a:lumMod val="75000"/>
                  </a:schemeClr>
                </a:solidFill>
              </a:rPr>
              <a:t>蔬菜水果類只有建議量的</a:t>
            </a:r>
            <a:r>
              <a:rPr kumimoji="0" lang="zh-TW" altLang="en-US" b="1" dirty="0" smtClean="0">
                <a:solidFill>
                  <a:schemeClr val="tx2">
                    <a:lumMod val="75000"/>
                  </a:schemeClr>
                </a:solidFill>
              </a:rPr>
              <a:t>一半</a:t>
            </a:r>
            <a:endParaRPr kumimoji="0" lang="en-US" altLang="zh-TW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kumimoji="0" lang="zh-TW" altLang="en-US" dirty="0" smtClean="0"/>
              <a:t>由</a:t>
            </a:r>
            <a:r>
              <a:rPr kumimoji="0" lang="en-US" altLang="zh-TW" dirty="0"/>
              <a:t>2001~2002 </a:t>
            </a:r>
            <a:r>
              <a:rPr kumimoji="0" lang="zh-TW" altLang="en-US" dirty="0"/>
              <a:t>年衛生署的調查結果顯示，各年齡層</a:t>
            </a:r>
            <a:r>
              <a:rPr kumimoji="0" lang="zh-TW" altLang="en-US" b="1" dirty="0">
                <a:solidFill>
                  <a:schemeClr val="tx2">
                    <a:lumMod val="75000"/>
                  </a:schemeClr>
                </a:solidFill>
              </a:rPr>
              <a:t>男、女學童蔬果的平均攝取量約</a:t>
            </a:r>
            <a:r>
              <a:rPr kumimoji="0" lang="en-US" altLang="zh-TW" b="1" dirty="0">
                <a:solidFill>
                  <a:schemeClr val="tx2">
                    <a:lumMod val="75000"/>
                  </a:schemeClr>
                </a:solidFill>
              </a:rPr>
              <a:t>1.8</a:t>
            </a:r>
            <a:r>
              <a:rPr kumimoji="0" lang="zh-TW" altLang="en-US" b="1" dirty="0">
                <a:solidFill>
                  <a:schemeClr val="tx2">
                    <a:lumMod val="75000"/>
                  </a:schemeClr>
                </a:solidFill>
              </a:rPr>
              <a:t>份，其中水果約</a:t>
            </a:r>
            <a:r>
              <a:rPr kumimoji="0" lang="en-US" altLang="zh-TW" b="1" dirty="0">
                <a:solidFill>
                  <a:schemeClr val="tx2">
                    <a:lumMod val="75000"/>
                  </a:schemeClr>
                </a:solidFill>
              </a:rPr>
              <a:t>1</a:t>
            </a:r>
            <a:r>
              <a:rPr kumimoji="0" lang="zh-TW" altLang="en-US" b="1" dirty="0">
                <a:solidFill>
                  <a:schemeClr val="tx2">
                    <a:lumMod val="75000"/>
                  </a:schemeClr>
                </a:solidFill>
              </a:rPr>
              <a:t>份，深綠色蔬菜僅達總蔬菜量</a:t>
            </a:r>
            <a:r>
              <a:rPr kumimoji="0" lang="en-US" altLang="zh-TW" b="1" dirty="0">
                <a:solidFill>
                  <a:schemeClr val="tx2">
                    <a:lumMod val="75000"/>
                  </a:schemeClr>
                </a:solidFill>
              </a:rPr>
              <a:t>1/3</a:t>
            </a:r>
            <a:r>
              <a:rPr kumimoji="0" lang="zh-TW" altLang="en-US" b="1" dirty="0" smtClean="0">
                <a:solidFill>
                  <a:schemeClr val="tx2">
                    <a:lumMod val="75000"/>
                  </a:schemeClr>
                </a:solidFill>
              </a:rPr>
              <a:t>，</a:t>
            </a:r>
            <a:r>
              <a:rPr kumimoji="0" lang="zh-TW" altLang="en-US" dirty="0" smtClean="0"/>
              <a:t>國內</a:t>
            </a:r>
            <a:r>
              <a:rPr kumimoji="0" lang="zh-TW" altLang="en-US" dirty="0"/>
              <a:t>學童對蔬果的攝取量</a:t>
            </a:r>
            <a:r>
              <a:rPr kumimoji="0" lang="zh-TW" altLang="en-US" b="1" dirty="0">
                <a:solidFill>
                  <a:schemeClr val="tx2">
                    <a:lumMod val="75000"/>
                  </a:schemeClr>
                </a:solidFill>
              </a:rPr>
              <a:t>皆低於建議量</a:t>
            </a:r>
            <a:r>
              <a:rPr kumimoji="0" lang="zh-TW" altLang="en-US" dirty="0"/>
              <a:t>。同時深綠色蔬菜的攝取量，亦未達衛生署兒童每日飲食指南的建議</a:t>
            </a:r>
            <a:r>
              <a:rPr kumimoji="0" lang="zh-TW" altLang="en-US" dirty="0" smtClean="0"/>
              <a:t>量。</a:t>
            </a:r>
            <a:endParaRPr kumimoji="0" lang="en-US" altLang="zh-TW" dirty="0" smtClean="0"/>
          </a:p>
          <a:p>
            <a:r>
              <a:rPr kumimoji="0" lang="zh-TW" altLang="en-US" dirty="0" smtClean="0"/>
              <a:t>台灣</a:t>
            </a:r>
            <a:r>
              <a:rPr kumimoji="0" lang="zh-TW" altLang="en-US" dirty="0"/>
              <a:t>兒童福利聯盟文教基金會在</a:t>
            </a:r>
            <a:r>
              <a:rPr kumimoji="0" lang="en-US" altLang="zh-TW" dirty="0"/>
              <a:t>2010</a:t>
            </a:r>
            <a:r>
              <a:rPr kumimoji="0" lang="zh-TW" altLang="en-US" dirty="0"/>
              <a:t>年調查台灣兒童飲食習慣</a:t>
            </a:r>
            <a:r>
              <a:rPr kumimoji="0" lang="zh-TW" altLang="en-US" b="1" dirty="0">
                <a:solidFill>
                  <a:schemeClr val="tx2">
                    <a:lumMod val="75000"/>
                  </a:schemeClr>
                </a:solidFill>
              </a:rPr>
              <a:t>，發現三成六的孩子並沒有每天吃蔬菜的習慣、將近一半的孩子則是沒有每天吃水果</a:t>
            </a:r>
            <a:r>
              <a:rPr kumimoji="0" lang="zh-TW" altLang="en-US" b="1" dirty="0" smtClean="0">
                <a:solidFill>
                  <a:schemeClr val="tx2">
                    <a:lumMod val="75000"/>
                  </a:schemeClr>
                </a:solidFill>
              </a:rPr>
              <a:t>！</a:t>
            </a:r>
            <a:endParaRPr kumimoji="0" lang="en-US" altLang="zh-TW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kumimoji="0" lang="zh-TW" alt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90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蔬菜水果吃不夠，會怎麼樣</a:t>
            </a:r>
            <a:r>
              <a:rPr lang="en-US" altLang="zh-TW" dirty="0"/>
              <a:t>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 蔬菜和水果主要的營養成分，</a:t>
            </a:r>
            <a:r>
              <a:rPr lang="zh-TW" altLang="en-US" dirty="0" smtClean="0"/>
              <a:t>包括</a:t>
            </a:r>
            <a:r>
              <a:rPr lang="en-US" altLang="zh-TW" dirty="0" smtClean="0"/>
              <a:t>:</a:t>
            </a:r>
            <a:r>
              <a:rPr lang="zh-TW" altLang="en-US" dirty="0" smtClean="0"/>
              <a:t> 維生素、</a:t>
            </a:r>
            <a:r>
              <a:rPr lang="zh-TW" altLang="en-US" dirty="0"/>
              <a:t>礦物質和纖維質</a:t>
            </a:r>
            <a:endParaRPr lang="en-US" altLang="zh-TW" dirty="0" smtClean="0"/>
          </a:p>
          <a:p>
            <a:r>
              <a:rPr lang="zh-TW" altLang="en-US" dirty="0" smtClean="0"/>
              <a:t>國民</a:t>
            </a:r>
            <a:r>
              <a:rPr lang="zh-TW" altLang="en-US" dirty="0"/>
              <a:t>營養調查指出，我國青少年攝取蛋白質及脂肪比例過高，而鈣、鐵、維生素</a:t>
            </a:r>
            <a:r>
              <a:rPr lang="en-US" altLang="zh-TW" dirty="0"/>
              <a:t>B1</a:t>
            </a:r>
            <a:r>
              <a:rPr lang="zh-TW" altLang="en-US" dirty="0"/>
              <a:t>、</a:t>
            </a:r>
            <a:r>
              <a:rPr lang="en-US" altLang="zh-TW" dirty="0"/>
              <a:t>B2</a:t>
            </a:r>
            <a:r>
              <a:rPr lang="zh-TW" altLang="en-US" dirty="0"/>
              <a:t>、</a:t>
            </a:r>
            <a:r>
              <a:rPr lang="en-US" altLang="zh-TW" dirty="0"/>
              <a:t>B6 </a:t>
            </a:r>
            <a:r>
              <a:rPr lang="zh-TW" altLang="en-US" dirty="0"/>
              <a:t>與葉酸有不足的情形。（蔡淑芳，</a:t>
            </a:r>
            <a:r>
              <a:rPr lang="en-US" altLang="zh-TW" dirty="0"/>
              <a:t>2004</a:t>
            </a:r>
            <a:r>
              <a:rPr lang="zh-TW" altLang="en-US" dirty="0"/>
              <a:t>）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1165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什麼是維生素</a:t>
            </a:r>
            <a:r>
              <a:rPr lang="en-US" altLang="zh-TW" b="1" dirty="0"/>
              <a:t>(Vitamin)</a:t>
            </a:r>
            <a:endParaRPr lang="zh-TW" altLang="en-US" b="1" dirty="0"/>
          </a:p>
        </p:txBody>
      </p:sp>
      <p:sp>
        <p:nvSpPr>
          <p:cNvPr id="4" name="Rectangle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zh-TW" altLang="en-US" b="1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維生素是人體自身無法合成製造，或合成量不足，必須自食中攝取的有機物質。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zh-TW" altLang="en-US" dirty="0" smtClean="0">
                <a:latin typeface="+mn-ea"/>
              </a:rPr>
              <a:t>維持生命的元素</a:t>
            </a:r>
            <a:r>
              <a:rPr lang="en-US" altLang="zh-TW" dirty="0" smtClean="0">
                <a:latin typeface="+mn-ea"/>
              </a:rPr>
              <a:t>(</a:t>
            </a:r>
            <a:r>
              <a:rPr lang="zh-TW" altLang="en-US" dirty="0" smtClean="0">
                <a:latin typeface="+mn-ea"/>
              </a:rPr>
              <a:t>維生素</a:t>
            </a:r>
            <a:r>
              <a:rPr lang="en-US" altLang="zh-TW" dirty="0" smtClean="0">
                <a:latin typeface="+mn-ea"/>
              </a:rPr>
              <a:t>)</a:t>
            </a:r>
            <a:r>
              <a:rPr lang="zh-TW" altLang="en-US" dirty="0" smtClean="0">
                <a:latin typeface="+mn-ea"/>
              </a:rPr>
              <a:t>，唯有他才能活命</a:t>
            </a:r>
            <a:r>
              <a:rPr lang="en-US" altLang="zh-TW" dirty="0" smtClean="0">
                <a:latin typeface="+mn-ea"/>
              </a:rPr>
              <a:t>(</a:t>
            </a:r>
            <a:r>
              <a:rPr lang="zh-TW" altLang="en-US" dirty="0" smtClean="0">
                <a:latin typeface="+mn-ea"/>
              </a:rPr>
              <a:t>維他命</a:t>
            </a:r>
            <a:r>
              <a:rPr lang="en-US" altLang="zh-TW" dirty="0" smtClean="0">
                <a:latin typeface="+mn-ea"/>
              </a:rPr>
              <a:t>)</a:t>
            </a:r>
            <a:r>
              <a:rPr lang="zh-TW" altLang="en-US" dirty="0" smtClean="0">
                <a:latin typeface="+mn-ea"/>
              </a:rPr>
              <a:t>。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共有</a:t>
            </a:r>
            <a:r>
              <a:rPr lang="en-US" altLang="zh-TW" b="1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13</a:t>
            </a:r>
            <a:r>
              <a:rPr lang="zh-TW" altLang="en-US" b="1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種</a:t>
            </a:r>
            <a:r>
              <a:rPr lang="zh-TW" altLang="en-US" dirty="0" smtClean="0">
                <a:latin typeface="+mn-ea"/>
              </a:rPr>
              <a:t>，依其溶解的性質可分成兩類：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zh-TW" altLang="en-US" b="1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脂溶性維生素：</a:t>
            </a:r>
            <a:r>
              <a:rPr lang="zh-TW" altLang="en-US" dirty="0" smtClean="0">
                <a:latin typeface="+mn-ea"/>
              </a:rPr>
              <a:t>包括維生素</a:t>
            </a:r>
            <a:r>
              <a:rPr lang="en-US" altLang="zh-TW" dirty="0" smtClean="0">
                <a:latin typeface="+mn-ea"/>
              </a:rPr>
              <a:t>A</a:t>
            </a:r>
            <a:r>
              <a:rPr lang="zh-TW" altLang="en-US" dirty="0" smtClean="0">
                <a:latin typeface="+mn-ea"/>
              </a:rPr>
              <a:t>、</a:t>
            </a:r>
            <a:r>
              <a:rPr lang="en-US" altLang="zh-TW" dirty="0" smtClean="0">
                <a:latin typeface="+mn-ea"/>
              </a:rPr>
              <a:t>D</a:t>
            </a:r>
            <a:r>
              <a:rPr lang="zh-TW" altLang="en-US" dirty="0" smtClean="0">
                <a:latin typeface="+mn-ea"/>
              </a:rPr>
              <a:t>、</a:t>
            </a:r>
            <a:r>
              <a:rPr lang="en-US" altLang="zh-TW" dirty="0" smtClean="0">
                <a:latin typeface="+mn-ea"/>
              </a:rPr>
              <a:t>E</a:t>
            </a:r>
            <a:r>
              <a:rPr lang="zh-TW" altLang="en-US" dirty="0" smtClean="0">
                <a:latin typeface="+mn-ea"/>
              </a:rPr>
              <a:t>、</a:t>
            </a:r>
            <a:r>
              <a:rPr lang="en-US" altLang="zh-TW" dirty="0" smtClean="0">
                <a:latin typeface="+mn-ea"/>
              </a:rPr>
              <a:t>K</a:t>
            </a:r>
            <a:r>
              <a:rPr lang="zh-TW" altLang="en-US" dirty="0" smtClean="0">
                <a:latin typeface="+mn-ea"/>
              </a:rPr>
              <a:t>。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zh-TW" altLang="en-US" b="1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水溶性維生素：</a:t>
            </a:r>
            <a:r>
              <a:rPr lang="zh-TW" altLang="en-US" dirty="0" smtClean="0">
                <a:latin typeface="+mn-ea"/>
              </a:rPr>
              <a:t>包括維生素</a:t>
            </a:r>
            <a:r>
              <a:rPr lang="en-US" altLang="zh-TW" dirty="0" smtClean="0">
                <a:latin typeface="+mn-ea"/>
              </a:rPr>
              <a:t>C</a:t>
            </a:r>
            <a:r>
              <a:rPr lang="zh-TW" altLang="en-US" dirty="0" smtClean="0">
                <a:latin typeface="+mn-ea"/>
              </a:rPr>
              <a:t>、維生素</a:t>
            </a:r>
            <a:r>
              <a:rPr lang="en-US" altLang="zh-TW" dirty="0" smtClean="0">
                <a:latin typeface="+mn-ea"/>
              </a:rPr>
              <a:t>B</a:t>
            </a:r>
            <a:r>
              <a:rPr lang="zh-TW" altLang="en-US" dirty="0" smtClean="0">
                <a:latin typeface="+mn-ea"/>
              </a:rPr>
              <a:t>複合群（</a:t>
            </a:r>
            <a:r>
              <a:rPr lang="zh-TW" altLang="en-US" b="1" dirty="0" smtClean="0">
                <a:latin typeface="+mn-ea"/>
              </a:rPr>
              <a:t>維生素</a:t>
            </a:r>
            <a:r>
              <a:rPr lang="en-US" altLang="zh-TW" b="1" dirty="0" smtClean="0">
                <a:latin typeface="+mn-ea"/>
              </a:rPr>
              <a:t>B1</a:t>
            </a:r>
            <a:r>
              <a:rPr lang="zh-TW" altLang="en-US" b="1" dirty="0" smtClean="0">
                <a:latin typeface="+mn-ea"/>
              </a:rPr>
              <a:t>、</a:t>
            </a:r>
            <a:r>
              <a:rPr lang="en-US" altLang="zh-TW" b="1" dirty="0" smtClean="0">
                <a:latin typeface="+mn-ea"/>
              </a:rPr>
              <a:t>B2</a:t>
            </a:r>
            <a:r>
              <a:rPr lang="zh-TW" altLang="en-US" b="1" dirty="0" smtClean="0">
                <a:latin typeface="+mn-ea"/>
              </a:rPr>
              <a:t>、</a:t>
            </a:r>
            <a:r>
              <a:rPr lang="en-US" altLang="zh-TW" b="1" dirty="0" smtClean="0">
                <a:latin typeface="+mn-ea"/>
              </a:rPr>
              <a:t>B6</a:t>
            </a:r>
            <a:r>
              <a:rPr lang="zh-TW" altLang="en-US" b="1" dirty="0" smtClean="0">
                <a:latin typeface="+mn-ea"/>
              </a:rPr>
              <a:t>、</a:t>
            </a:r>
            <a:r>
              <a:rPr lang="en-US" altLang="zh-TW" b="1" dirty="0" smtClean="0">
                <a:latin typeface="+mn-ea"/>
              </a:rPr>
              <a:t>B12</a:t>
            </a:r>
            <a:r>
              <a:rPr lang="zh-TW" altLang="en-US" b="1" dirty="0" smtClean="0">
                <a:latin typeface="+mn-ea"/>
              </a:rPr>
              <a:t>、菸鹼素、生物素、泛酸、葉酸</a:t>
            </a:r>
            <a:r>
              <a:rPr lang="zh-TW" altLang="en-US" dirty="0" smtClean="0">
                <a:latin typeface="+mn-ea"/>
              </a:rPr>
              <a:t>）。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缺乏維生素會產生缺乏症。</a:t>
            </a:r>
            <a:r>
              <a:rPr lang="zh-TW" altLang="en-US" dirty="0" smtClean="0">
                <a:latin typeface="+mn-ea"/>
              </a:rPr>
              <a:t>例如</a:t>
            </a:r>
            <a:r>
              <a:rPr lang="en-US" altLang="zh-TW" dirty="0" smtClean="0">
                <a:latin typeface="+mn-ea"/>
              </a:rPr>
              <a:t>:</a:t>
            </a:r>
            <a:r>
              <a:rPr lang="zh-TW" altLang="en-US" dirty="0" smtClean="0">
                <a:latin typeface="+mn-ea"/>
              </a:rPr>
              <a:t>缺</a:t>
            </a:r>
            <a:r>
              <a:rPr lang="en-US" altLang="zh-TW" dirty="0" smtClean="0">
                <a:latin typeface="+mn-ea"/>
              </a:rPr>
              <a:t>B2</a:t>
            </a:r>
            <a:r>
              <a:rPr lang="zh-TW" altLang="en-US" dirty="0" smtClean="0">
                <a:latin typeface="+mn-ea"/>
              </a:rPr>
              <a:t>會有口角炎，缺葉酸會貧血，缺乏生物素會掉髮等</a:t>
            </a:r>
            <a:r>
              <a:rPr lang="en-US" altLang="zh-TW" dirty="0" smtClean="0">
                <a:latin typeface="+mn-ea"/>
              </a:rPr>
              <a:t>)</a:t>
            </a:r>
            <a:r>
              <a:rPr lang="zh-TW" altLang="en-US" dirty="0" smtClean="0">
                <a:latin typeface="+mn-ea"/>
              </a:rPr>
              <a:t>。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zh-TW" altLang="en-US" dirty="0" smtClean="0">
              <a:latin typeface="+mn-ea"/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zh-TW" altLang="en-US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24238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什麼是礦物質</a:t>
            </a:r>
            <a:r>
              <a:rPr lang="en-US" altLang="zh-TW" b="1" dirty="0"/>
              <a:t>?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動植物體燃燒所存留的灰份即礦物質</a:t>
            </a:r>
            <a:r>
              <a:rPr lang="en-US" altLang="zh-TW" dirty="0"/>
              <a:t>(minerals)</a:t>
            </a:r>
            <a:r>
              <a:rPr lang="zh-TW" altLang="en-US" dirty="0"/>
              <a:t>，約佔人體重量的</a:t>
            </a:r>
            <a:r>
              <a:rPr lang="en-US" altLang="zh-TW" dirty="0"/>
              <a:t>4~5%</a:t>
            </a:r>
            <a:r>
              <a:rPr lang="zh-TW" altLang="en-US" dirty="0"/>
              <a:t>。</a:t>
            </a:r>
          </a:p>
          <a:p>
            <a:r>
              <a:rPr lang="zh-TW" altLang="en-US" dirty="0"/>
              <a:t>礦物質可依每日人體的需要量分為兩類：</a:t>
            </a:r>
          </a:p>
          <a:p>
            <a:pPr marL="457200" indent="-457200">
              <a:buFont typeface="+mj-lt"/>
              <a:buAutoNum type="arabicPeriod"/>
            </a:pPr>
            <a:r>
              <a:rPr lang="zh-TW" altLang="en-US" b="1" dirty="0" smtClean="0">
                <a:solidFill>
                  <a:schemeClr val="tx2">
                    <a:lumMod val="75000"/>
                  </a:schemeClr>
                </a:solidFill>
              </a:rPr>
              <a:t>巨</a:t>
            </a:r>
            <a:r>
              <a:rPr lang="zh-TW" altLang="en-US" b="1" dirty="0">
                <a:solidFill>
                  <a:schemeClr val="tx2">
                    <a:lumMod val="75000"/>
                  </a:schemeClr>
                </a:solidFill>
              </a:rPr>
              <a:t>量礦物質</a:t>
            </a:r>
            <a:r>
              <a:rPr lang="en-US" altLang="zh-TW" b="1" dirty="0">
                <a:solidFill>
                  <a:schemeClr val="tx2">
                    <a:lumMod val="75000"/>
                  </a:schemeClr>
                </a:solidFill>
              </a:rPr>
              <a:t>:</a:t>
            </a:r>
            <a:r>
              <a:rPr lang="zh-TW" altLang="en-US" dirty="0"/>
              <a:t>每日需求量通常超過</a:t>
            </a:r>
            <a:r>
              <a:rPr lang="en-US" altLang="zh-TW" dirty="0"/>
              <a:t>100mg</a:t>
            </a:r>
            <a:r>
              <a:rPr lang="zh-TW" altLang="en-US" dirty="0"/>
              <a:t>以上。例如鈣、磷、鈉、鉀、鎂等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457200" indent="-457200">
              <a:buFont typeface="+mj-lt"/>
              <a:buAutoNum type="arabicPeriod"/>
            </a:pPr>
            <a:r>
              <a:rPr lang="zh-TW" altLang="en-US" b="1" dirty="0" smtClean="0">
                <a:solidFill>
                  <a:schemeClr val="tx2">
                    <a:lumMod val="75000"/>
                  </a:schemeClr>
                </a:solidFill>
              </a:rPr>
              <a:t>微量</a:t>
            </a:r>
            <a:r>
              <a:rPr lang="zh-TW" altLang="en-US" b="1" dirty="0">
                <a:solidFill>
                  <a:schemeClr val="tx2">
                    <a:lumMod val="75000"/>
                  </a:schemeClr>
                </a:solidFill>
              </a:rPr>
              <a:t>礦物質：</a:t>
            </a:r>
            <a:r>
              <a:rPr lang="zh-TW" altLang="en-US" dirty="0"/>
              <a:t>每日需求量通常在</a:t>
            </a:r>
            <a:r>
              <a:rPr lang="en-US" altLang="zh-TW" dirty="0"/>
              <a:t>100mg</a:t>
            </a:r>
            <a:r>
              <a:rPr lang="zh-TW" altLang="en-US" dirty="0"/>
              <a:t>以下者，例如鐵、鋅、 銅、鉻等</a:t>
            </a:r>
          </a:p>
          <a:p>
            <a:r>
              <a:rPr lang="zh-TW" altLang="en-US" dirty="0">
                <a:solidFill>
                  <a:schemeClr val="tx2">
                    <a:lumMod val="75000"/>
                  </a:schemeClr>
                </a:solidFill>
              </a:rPr>
              <a:t>食物中礦物質含量受其所生長的土壤礦物質含量影響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8633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385</TotalTime>
  <Words>1515</Words>
  <Application>Microsoft Office PowerPoint</Application>
  <PresentationFormat>如螢幕大小 (4:3)</PresentationFormat>
  <Paragraphs>127</Paragraphs>
  <Slides>22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23" baseType="lpstr">
      <vt:lpstr>Oriel</vt:lpstr>
      <vt:lpstr>愛的奇蹟™ 兒童多維素粉末</vt:lpstr>
      <vt:lpstr>現在小孩都吃什麼？…</vt:lpstr>
      <vt:lpstr>那，到底要怎麼吃?</vt:lpstr>
      <vt:lpstr>蔬果彩虹579</vt:lpstr>
      <vt:lpstr>蔬果彩虹579</vt:lpstr>
      <vt:lpstr>但是，兒童實際吃多少呢?</vt:lpstr>
      <vt:lpstr>蔬菜水果吃不夠，會怎麼樣?</vt:lpstr>
      <vt:lpstr>什麼是維生素(Vitamin)</vt:lpstr>
      <vt:lpstr>什麼是礦物質?</vt:lpstr>
      <vt:lpstr>維生素與礦物質不足會有什麼影響? </vt:lpstr>
      <vt:lpstr>新陳代謝</vt:lpstr>
      <vt:lpstr>維生素與礦物質使人體能獲得食物中的能量</vt:lpstr>
      <vt:lpstr>新陳代謝</vt:lpstr>
      <vt:lpstr>生化反應</vt:lpstr>
      <vt:lpstr>補充兒童維生素真的有幫助嗎?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産品代碼: T6936 容量: 90 天份 超連鎖成本價: NT 750元 建議零售價: NT 1,050元 BV: 13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Nancy Fang</dc:creator>
  <cp:lastModifiedBy>Patrick Hsieh</cp:lastModifiedBy>
  <cp:revision>30</cp:revision>
  <dcterms:created xsi:type="dcterms:W3CDTF">2015-03-02T19:44:09Z</dcterms:created>
  <dcterms:modified xsi:type="dcterms:W3CDTF">2015-06-15T09:24:04Z</dcterms:modified>
</cp:coreProperties>
</file>